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75" r:id="rId9"/>
    <p:sldId id="267" r:id="rId10"/>
    <p:sldId id="269" r:id="rId11"/>
    <p:sldId id="271" r:id="rId12"/>
    <p:sldId id="266" r:id="rId13"/>
    <p:sldId id="268" r:id="rId14"/>
    <p:sldId id="273" r:id="rId15"/>
    <p:sldId id="276" r:id="rId16"/>
    <p:sldId id="277" r:id="rId17"/>
    <p:sldId id="272" r:id="rId18"/>
    <p:sldId id="280" r:id="rId19"/>
    <p:sldId id="281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CC"/>
    <a:srgbClr val="CC99FF"/>
    <a:srgbClr val="00FF00"/>
    <a:srgbClr val="FF00FF"/>
    <a:srgbClr val="3333FF"/>
    <a:srgbClr val="FF9900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578" autoAdjust="0"/>
  </p:normalViewPr>
  <p:slideViewPr>
    <p:cSldViewPr>
      <p:cViewPr>
        <p:scale>
          <a:sx n="107" d="100"/>
          <a:sy n="107" d="100"/>
        </p:scale>
        <p:origin x="-113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511401623848506"/>
          <c:y val="0.30019807492849382"/>
          <c:w val="0.30807711773715624"/>
          <c:h val="0.57949511833991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уплаты акцизов</c:v>
                </c:pt>
              </c:strCache>
            </c:strRef>
          </c:tx>
          <c:spPr>
            <a:solidFill>
              <a:srgbClr val="FF9900"/>
            </a:solidFill>
            <a:ln w="3175"/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1.137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1.0509999999999995</c:v>
                </c:pt>
              </c:numCache>
            </c:numRef>
          </c:val>
        </c:ser>
        <c:ser>
          <c:idx val="5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1.0569999999999995</c:v>
                </c:pt>
              </c:numCache>
            </c:numRef>
          </c:val>
        </c:ser>
        <c:ser>
          <c:idx val="7"/>
          <c:order val="4"/>
          <c:tx>
            <c:strRef>
              <c:f>Лист1!$F$1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5"/>
          <c:tx>
            <c:strRef>
              <c:f>Лист1!$G$1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1.0149999999999995</c:v>
                </c:pt>
              </c:numCache>
            </c:numRef>
          </c:val>
        </c:ser>
        <c:ser>
          <c:idx val="9"/>
          <c:order val="6"/>
          <c:tx>
            <c:strRef>
              <c:f>Лист1!$H$1</c:f>
              <c:strCache>
                <c:ptCount val="1"/>
                <c:pt idx="0">
                  <c:v>Плата за наем жилого фонда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1.0489999999999995</c:v>
                </c:pt>
              </c:numCache>
            </c:numRef>
          </c:val>
        </c:ser>
        <c:ser>
          <c:idx val="2"/>
          <c:order val="7"/>
          <c:tx>
            <c:strRef>
              <c:f>Лист1!$I$1</c:f>
              <c:strCache>
                <c:ptCount val="1"/>
                <c:pt idx="0">
                  <c:v>прочие доходы от компенсации затрат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1.0069999999999995</c:v>
                </c:pt>
              </c:numCache>
            </c:numRef>
          </c:val>
        </c:ser>
        <c:ser>
          <c:idx val="3"/>
          <c:order val="8"/>
          <c:tx>
            <c:strRef>
              <c:f>Лист1!$J$1</c:f>
              <c:strCache>
                <c:ptCount val="1"/>
                <c:pt idx="0">
                  <c:v>Доходы, получаемые в виде арендной платы за земельные участки, находящиеся в собственности поселений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1.0389999999999995</c:v>
                </c:pt>
              </c:numCache>
            </c:numRef>
          </c:val>
        </c:ser>
        <c:ser>
          <c:idx val="6"/>
          <c:order val="9"/>
          <c:tx>
            <c:strRef>
              <c:f>Лист1!$K$1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0.0%</c:formatCode>
                <c:ptCount val="1"/>
                <c:pt idx="0">
                  <c:v>1.25</c:v>
                </c:pt>
              </c:numCache>
            </c:numRef>
          </c:val>
        </c:ser>
        <c:shape val="cylinder"/>
        <c:axId val="73321472"/>
        <c:axId val="77304576"/>
        <c:axId val="0"/>
      </c:bar3DChart>
      <c:catAx>
        <c:axId val="73321472"/>
        <c:scaling>
          <c:orientation val="minMax"/>
        </c:scaling>
        <c:axPos val="b"/>
        <c:tickLblPos val="nextTo"/>
        <c:crossAx val="77304576"/>
        <c:crosses val="autoZero"/>
        <c:auto val="1"/>
        <c:lblAlgn val="ctr"/>
        <c:lblOffset val="100"/>
      </c:catAx>
      <c:valAx>
        <c:axId val="77304576"/>
        <c:scaling>
          <c:orientation val="minMax"/>
        </c:scaling>
        <c:axPos val="l"/>
        <c:majorGridlines/>
        <c:numFmt formatCode="0.0%" sourceLinked="1"/>
        <c:tickLblPos val="nextTo"/>
        <c:crossAx val="73321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823647981082551"/>
          <c:y val="0.11211217520555423"/>
          <c:w val="0.56591734169677632"/>
          <c:h val="0.8620014801156497"/>
        </c:manualLayout>
      </c:layout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dispBlanksAs val="gap"/>
  </c:chart>
  <c:txPr>
    <a:bodyPr rot="-5400000" vert="horz"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46"/>
          <c:w val="0.53419909025139178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53"/>
          <c:w val="0.33131706378466463"/>
          <c:h val="0.77101123320698028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i="1"/>
            </a:pPr>
            <a:r>
              <a:rPr lang="ru-RU" i="1" dirty="0"/>
              <a:t>Безвозмездные поступления </a:t>
            </a:r>
            <a:r>
              <a:rPr lang="ru-RU" i="1" dirty="0" smtClean="0"/>
              <a:t>за 2022 год</a:t>
            </a:r>
            <a:endParaRPr lang="ru-RU" i="1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8765044624671409E-2"/>
          <c:y val="0.15206260607058983"/>
          <c:w val="0.53942478613487499"/>
          <c:h val="0.769514115289873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2018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CC99FF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2607568525615517"/>
                  <c:y val="-0.16075829537458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975954385130624E-2"/>
                  <c:y val="-9.598401103581083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1.6120315335333119E-2"/>
                  <c:y val="1.682396081150626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5.530832222345667E-2"/>
                  <c:y val="2.6547976150798059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2422277154390256E-3"/>
                  <c:y val="3.9934419802652832E-2"/>
                </c:manualLayout>
              </c:layout>
              <c:dLblPos val="bestFit"/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дотация на выравнивание бюджетной обеспеченности</c:v>
                </c:pt>
                <c:pt idx="1">
                  <c:v>субвенции на осуществление первичного воинскогоучета</c:v>
                </c:pt>
                <c:pt idx="2">
                  <c:v> обеспечение условий для развития физической культуры и массового спорта</c:v>
                </c:pt>
                <c:pt idx="3">
                  <c:v>на ремонт автомобильных дорог</c:v>
                </c:pt>
                <c:pt idx="4">
                  <c:v>на подготовку проектов межевания земельных участков и проведение кадастровых работ </c:v>
                </c:pt>
                <c:pt idx="5">
                  <c:v>на ремонт объектов ЖКХ</c:v>
                </c:pt>
                <c:pt idx="6">
                  <c:v>на обеспечение жителей отдаленных населенных пунктов Томской области услугами сотовой связи</c:v>
                </c:pt>
                <c:pt idx="7">
                  <c:v>прочие безвозмездные поступления в бюджеты сельских поселений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0.38400000000000006</c:v>
                </c:pt>
                <c:pt idx="1">
                  <c:v>1.4E-2</c:v>
                </c:pt>
                <c:pt idx="2">
                  <c:v>1.4999999999999998E-2</c:v>
                </c:pt>
                <c:pt idx="3">
                  <c:v>2.4E-2</c:v>
                </c:pt>
                <c:pt idx="4">
                  <c:v>1.6000000000000004E-2</c:v>
                </c:pt>
                <c:pt idx="5">
                  <c:v>0.21200000000000002</c:v>
                </c:pt>
                <c:pt idx="6">
                  <c:v>0.31800000000000006</c:v>
                </c:pt>
                <c:pt idx="7">
                  <c:v>1.7000000000000001E-2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59650952594052242"/>
          <c:y val="0.11874478825468958"/>
          <c:w val="0.39065335333111134"/>
          <c:h val="0.8664356578515543"/>
        </c:manualLayout>
      </c:layout>
      <c:txPr>
        <a:bodyPr anchor="t"/>
        <a:lstStyle/>
        <a:p>
          <a:pPr>
            <a:defRPr sz="12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5846923717071264E-2"/>
          <c:y val="6.0143536683058607E-2"/>
          <c:w val="0.6203521737547365"/>
          <c:h val="0.9153272077956244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1865</c:v>
                </c:pt>
                <c:pt idx="1">
                  <c:v>2175.1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558.5</c:v>
                </c:pt>
                <c:pt idx="1">
                  <c:v>570.79999999999995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12586.3</c:v>
                </c:pt>
                <c:pt idx="1">
                  <c:v>12586.3</c:v>
                </c:pt>
              </c:numCache>
            </c:numRef>
          </c:val>
        </c:ser>
        <c:dLbls>
          <c:showVal val="1"/>
        </c:dLbls>
        <c:shape val="cylinder"/>
        <c:axId val="164918016"/>
        <c:axId val="164919552"/>
        <c:axId val="164293696"/>
      </c:bar3DChart>
      <c:catAx>
        <c:axId val="164918016"/>
        <c:scaling>
          <c:orientation val="minMax"/>
        </c:scaling>
        <c:axPos val="b"/>
        <c:majorTickMark val="in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4919552"/>
        <c:crosses val="autoZero"/>
        <c:auto val="1"/>
        <c:lblAlgn val="ctr"/>
        <c:lblOffset val="100"/>
      </c:catAx>
      <c:valAx>
        <c:axId val="164919552"/>
        <c:scaling>
          <c:orientation val="minMax"/>
        </c:scaling>
        <c:axPos val="l"/>
        <c:majorGridlines/>
        <c:numFmt formatCode="General" sourceLinked="1"/>
        <c:tickLblPos val="nextTo"/>
        <c:crossAx val="164918016"/>
        <c:crosses val="autoZero"/>
        <c:crossBetween val="between"/>
      </c:valAx>
      <c:serAx>
        <c:axId val="164293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4919552"/>
        <c:crosses val="autoZero"/>
      </c:serAx>
    </c:plotArea>
    <c:legend>
      <c:legendPos val="r"/>
      <c:layout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255E-2"/>
                  <c:y val="-2.0649606299212599E-3"/>
                </c:manualLayout>
              </c:layout>
              <c:showVal val="1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</c:dLbl>
            <c:dLbl>
              <c:idx val="6"/>
              <c:layout>
                <c:manualLayout>
                  <c:x val="-0.11624337756391605"/>
                  <c:y val="7.114916885389326E-2"/>
                </c:manualLayout>
              </c:layout>
              <c:showVal val="1"/>
            </c:dLbl>
            <c:dLbl>
              <c:idx val="7"/>
              <c:layout>
                <c:manualLayout>
                  <c:x val="-9.4537826868864375E-2"/>
                  <c:y val="-2.1932852143482066E-2"/>
                </c:manualLayout>
              </c:layout>
              <c:showVal val="1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Лист1!$A$2:$A$15</c:f>
              <c:strCache>
                <c:ptCount val="14"/>
                <c:pt idx="0">
                  <c:v>0102</c:v>
                </c:pt>
                <c:pt idx="1">
                  <c:v>0104</c:v>
                </c:pt>
                <c:pt idx="2">
                  <c:v>0107</c:v>
                </c:pt>
                <c:pt idx="3">
                  <c:v>0410</c:v>
                </c:pt>
                <c:pt idx="4">
                  <c:v>0113</c:v>
                </c:pt>
                <c:pt idx="5">
                  <c:v>0203</c:v>
                </c:pt>
                <c:pt idx="6">
                  <c:v>0310</c:v>
                </c:pt>
                <c:pt idx="7">
                  <c:v>0409</c:v>
                </c:pt>
                <c:pt idx="8">
                  <c:v>0405</c:v>
                </c:pt>
                <c:pt idx="9">
                  <c:v>0501</c:v>
                </c:pt>
                <c:pt idx="10">
                  <c:v>0502</c:v>
                </c:pt>
                <c:pt idx="11">
                  <c:v>0503</c:v>
                </c:pt>
                <c:pt idx="12">
                  <c:v>1101</c:v>
                </c:pt>
                <c:pt idx="13">
                  <c:v>0801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6.6000000000000003E-2</c:v>
                </c:pt>
                <c:pt idx="1">
                  <c:v>0.24600000000000005</c:v>
                </c:pt>
                <c:pt idx="2">
                  <c:v>3.0000000000000009E-3</c:v>
                </c:pt>
                <c:pt idx="3">
                  <c:v>0.26700000000000002</c:v>
                </c:pt>
                <c:pt idx="4">
                  <c:v>3.4000000000000002E-2</c:v>
                </c:pt>
                <c:pt idx="5">
                  <c:v>1.0999999999999998E-2</c:v>
                </c:pt>
                <c:pt idx="6">
                  <c:v>9.0000000000000028E-3</c:v>
                </c:pt>
                <c:pt idx="7">
                  <c:v>6.6000000000000003E-2</c:v>
                </c:pt>
                <c:pt idx="8">
                  <c:v>1.4E-2</c:v>
                </c:pt>
                <c:pt idx="9">
                  <c:v>1.0000000000000005E-3</c:v>
                </c:pt>
                <c:pt idx="10">
                  <c:v>0.22600000000000001</c:v>
                </c:pt>
                <c:pt idx="11">
                  <c:v>1.9000000000000006E-2</c:v>
                </c:pt>
                <c:pt idx="12">
                  <c:v>1.4E-2</c:v>
                </c:pt>
                <c:pt idx="13">
                  <c:v>2.4E-2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794968163701792"/>
          <c:y val="3.7553368328958892E-2"/>
          <c:w val="0.2112439243705649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0.64228</cdr:x>
      <cdr:y>0.18681</cdr:y>
    </cdr:from>
    <cdr:to>
      <cdr:x>0.74552</cdr:x>
      <cdr:y>0.32636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88632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0.50882</cdr:x>
      <cdr:y>0.07841</cdr:y>
    </cdr:from>
    <cdr:to>
      <cdr:x>0.6122</cdr:x>
      <cdr:y>0.22178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00594" y="5000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0.09692</cdr:x>
      <cdr:y>0.0336</cdr:y>
    </cdr:from>
    <cdr:to>
      <cdr:x>0.94495</cdr:x>
      <cdr:y>0.12321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57256" y="214314"/>
          <a:ext cx="750099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Анализ исполнения плана по налоговым и неналоговым доходам бюджета поселения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0.01667</cdr:x>
      <cdr:y>0.82759</cdr:y>
    </cdr:from>
    <cdr:to>
      <cdr:x>0.11667</cdr:x>
      <cdr:y>0.87356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" y="5184576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0.30833</cdr:x>
      <cdr:y>0.18391</cdr:y>
    </cdr:from>
    <cdr:to>
      <cdr:x>0.40906</cdr:x>
      <cdr:y>0.25488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64266" y="1152140"/>
          <a:ext cx="870395" cy="444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1,7%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0.07836</cdr:x>
      <cdr:y>0.25488</cdr:y>
    </cdr:from>
    <cdr:to>
      <cdr:x>0.19411</cdr:x>
      <cdr:y>0.32329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77142" y="1596716"/>
          <a:ext cx="100013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Rockwell"/>
            </a:defRPr>
          </a:lvl1pPr>
          <a:lvl2pPr marL="457200" indent="0">
            <a:defRPr sz="1100">
              <a:latin typeface="Rockwell"/>
            </a:defRPr>
          </a:lvl2pPr>
          <a:lvl3pPr marL="914400" indent="0">
            <a:defRPr sz="1100">
              <a:latin typeface="Rockwell"/>
            </a:defRPr>
          </a:lvl3pPr>
          <a:lvl4pPr marL="1371600" indent="0">
            <a:defRPr sz="1100">
              <a:latin typeface="Rockwell"/>
            </a:defRPr>
          </a:lvl4pPr>
          <a:lvl5pPr marL="1828800" indent="0">
            <a:defRPr sz="1100">
              <a:latin typeface="Rockwell"/>
            </a:defRPr>
          </a:lvl5pPr>
          <a:lvl6pPr marL="2286000" indent="0">
            <a:defRPr sz="1100">
              <a:latin typeface="Rockwell"/>
            </a:defRPr>
          </a:lvl6pPr>
          <a:lvl7pPr marL="2743200" indent="0">
            <a:defRPr sz="1100">
              <a:latin typeface="Rockwell"/>
            </a:defRPr>
          </a:lvl7pPr>
          <a:lvl8pPr marL="3200400" indent="0">
            <a:defRPr sz="1100">
              <a:latin typeface="Rockwell"/>
            </a:defRPr>
          </a:lvl8pPr>
          <a:lvl9pPr marL="3657600" indent="0">
            <a:defRPr sz="1100">
              <a:latin typeface="Rockwell"/>
            </a:defRPr>
          </a:lvl9pPr>
        </a:lstStyle>
        <a:p xmlns:a="http://schemas.openxmlformats.org/drawingml/2006/main">
          <a:r>
            <a:rPr lang="ru-RU" sz="1800" dirty="0" smtClean="0">
              <a:latin typeface="Cambria" pitchFamily="18" charset="0"/>
              <a:ea typeface="Cambria" pitchFamily="18" charset="0"/>
            </a:rPr>
            <a:t>31,8%</a:t>
          </a:r>
          <a:endParaRPr lang="ru-RU" sz="1800" dirty="0">
            <a:latin typeface="Cambria" pitchFamily="18" charset="0"/>
            <a:ea typeface="Cambria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490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Отчет об исполнении бюджета </a:t>
            </a:r>
            <a:r>
              <a:rPr lang="ru-RU" b="1" i="1" dirty="0" err="1" smtClean="0">
                <a:solidFill>
                  <a:srgbClr val="CC00CC"/>
                </a:solidFill>
              </a:rPr>
              <a:t>Новокривошеинского</a:t>
            </a:r>
            <a:r>
              <a:rPr lang="ru-RU" b="1" i="1" dirty="0" smtClean="0">
                <a:solidFill>
                  <a:srgbClr val="CC00CC"/>
                </a:solidFill>
              </a:rPr>
              <a:t> сельского поселения  </a:t>
            </a:r>
          </a:p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за 2022 год</a:t>
            </a:r>
            <a:endParaRPr lang="ru-RU" b="1" i="1" dirty="0">
              <a:solidFill>
                <a:srgbClr val="CC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06297618"/>
              </p:ext>
            </p:extLst>
          </p:nvPr>
        </p:nvGraphicFramePr>
        <p:xfrm>
          <a:off x="428596" y="459908"/>
          <a:ext cx="8319869" cy="62109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71966"/>
                <a:gridCol w="1071570"/>
                <a:gridCol w="1000132"/>
                <a:gridCol w="1240096"/>
                <a:gridCol w="936105"/>
              </a:tblGrid>
              <a:tr h="6480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4835100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4835100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79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170300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170300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170300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77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7580900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7580900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186100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ремонт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автомобильных дорог общего пользования местного значения в рамках государственной программы « Развитие транспортной системы в Томской области»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300000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300000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519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latin typeface="Times New Roman"/>
                        </a:rPr>
                        <a:t>- 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на ремонт объектов ЖКХ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2671900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2671900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505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обеспечение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жителей отдаленных населенных пунктов Томской области услугами сотовой связи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43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подготовку проектов межевания земельных участков и проведение кадастровых работ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7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прочие безвозмездные поступления в бюджеты сельских поселений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225800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225800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12586300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12586300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648072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</a:t>
            </a: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64642008"/>
              </p:ext>
            </p:extLst>
          </p:nvPr>
        </p:nvGraphicFramePr>
        <p:xfrm>
          <a:off x="251520" y="260648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7904727"/>
              </p:ext>
            </p:extLst>
          </p:nvPr>
        </p:nvGraphicFramePr>
        <p:xfrm>
          <a:off x="467544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200918" cy="792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поселения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2022год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4. Расходы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7831249"/>
              </p:ext>
            </p:extLst>
          </p:nvPr>
        </p:nvGraphicFramePr>
        <p:xfrm>
          <a:off x="827584" y="1340768"/>
          <a:ext cx="7992888" cy="4876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962556"/>
                <a:gridCol w="1224136"/>
                <a:gridCol w="1440160"/>
                <a:gridCol w="108012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995800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995800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3739500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3686700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98,6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24,6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проведение выборов и референдумов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509900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509900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170300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170300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Гражданская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129100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129100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203200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203200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87918915"/>
              </p:ext>
            </p:extLst>
          </p:nvPr>
        </p:nvGraphicFramePr>
        <p:xfrm>
          <a:off x="683568" y="1772816"/>
          <a:ext cx="8280920" cy="467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101429"/>
                <a:gridCol w="1224136"/>
                <a:gridCol w="1344639"/>
                <a:gridCol w="110363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Дорожное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хозяйство</a:t>
                      </a:r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 (дорожные фонды)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1058000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994700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94,0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Связь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и информатика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4000000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4000000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26,7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3364500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3364500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22,6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279200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279200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364600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364600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215300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215300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15110400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14975000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62933689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Распределение расходов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по разделам и подразделам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 за 2022 год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848872" cy="48245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по Администрации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имелась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кредиторская задолженность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41136,81руб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коммунальные услуги и ГСМ за декабрь 2021 года).</a:t>
            </a: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Администрации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сложилась кредиторская задолженность в размере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18580,74руб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коммунальные услуги (газ, техническое обслуживание газопровода  за декабрь 2022 года).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Анализ кредиторской задолженности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за 2022 год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6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</a:p>
          <a:p>
            <a:pPr marL="0" indent="0" algn="just">
              <a:buNone/>
            </a:pPr>
            <a:r>
              <a:rPr lang="ru-RU" sz="4400" dirty="0" smtClean="0"/>
              <a:t>            Бюджет муниципального образования </a:t>
            </a:r>
            <a:r>
              <a:rPr lang="ru-RU" sz="4400" dirty="0" err="1" smtClean="0"/>
              <a:t>Новокривошеинского</a:t>
            </a:r>
            <a:r>
              <a:rPr lang="ru-RU" sz="4400" dirty="0" smtClean="0"/>
              <a:t> сельского поселения исполнен в соответствии с требованиями и нормами действующего бюджетного законодательства.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           </a:t>
            </a:r>
            <a:r>
              <a:rPr lang="ru-RU" sz="4400" dirty="0" smtClean="0"/>
              <a:t>Поступление налоговых и неналоговых доходов за текущий год составило 113,3% от плана, что на 13,3 % больше плана поступления доходов на 2022год. В структуре налоговых доходов бюджета поселения основную долю составили: налог на доходы физических лиц 52,0% или 1130,4 тыс. рублей, налоги на товары (работы, услуги), реализуемые на территории РФ (доходы от уплаты акцизов на дизельное топливо, моторные масла, автомобильный бензин и на прямогонный бензин)составили 40,4% или 878,6 тыс. рублей, налоги на имущество – 7,6% или 166,1 тыс. руб. </a:t>
            </a:r>
            <a:r>
              <a:rPr lang="ru-RU" sz="4400" dirty="0"/>
              <a:t> </a:t>
            </a:r>
            <a:r>
              <a:rPr lang="ru-RU" sz="4400" dirty="0" smtClean="0"/>
              <a:t>В структуре неналоговых доходов бюджета поселения основную долю составили: доходы от сдачи в аренду имущества 52,5% или 299,4 тыс. руб. прочие поступления от использования имущества – плата за наем жилого фонда 23,7% или 135,3 тыс. руб., оставшаяся доля приходиться на доходы от оказания платных услуг и компенсации затрат государства, от доходов от продажи материальных и нематериальных активов, от государственной пошлины и от арендной платы за земельные участки (находящиеся в собственности поселения).</a:t>
            </a:r>
          </a:p>
          <a:p>
            <a:pPr marL="0" indent="0" algn="just">
              <a:buNone/>
            </a:pPr>
            <a:r>
              <a:rPr lang="ru-RU" sz="4400" dirty="0" smtClean="0"/>
              <a:t>Поступление иных межбюджетных трансфертов за 2022 год составило 100% от плана или 12586,3 тыс.руб.</a:t>
            </a:r>
          </a:p>
          <a:p>
            <a:pPr marL="0" indent="0" algn="just">
              <a:buNone/>
            </a:pPr>
            <a:r>
              <a:rPr lang="ru-RU" sz="4400" dirty="0" smtClean="0"/>
              <a:t>         Исполнение бюджета Новокривошеинского сельского поселения за 2022 год по расходным обязательствам. Расходы бюджета поселения исполнены на 100% практически по всем разделам функциональной классификации, кроме коммунального хозяйство, дорожного хозяйства и функционирование местной администрации. Общий % исполнения  по </a:t>
            </a:r>
            <a:r>
              <a:rPr lang="ru-RU" sz="4400" dirty="0"/>
              <a:t>расходам составило </a:t>
            </a:r>
            <a:r>
              <a:rPr lang="ru-RU" sz="4400" dirty="0" smtClean="0"/>
              <a:t>99.1% от плановых показателей. Это связано с тем ,что последнее поступление в бюджет поселения доходов было в конце декабря 2022 года. Администрация не успела воспользоваться ими т.к. последняя дата приема заявок на финансирование расходов 25.12.2022г. (завершение операций по исполнению бюджета в текущем финансовом году).</a:t>
            </a:r>
          </a:p>
          <a:p>
            <a:pPr marL="0" indent="0" algn="just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Дебиторская задолженность в течение 2022 года увеличилась на 3,4 % и составила по состоянию на 01.01.2023 года 119,7 тысяч рублей, в том числе просроченная составила 115,1тыс. рублей, при этом дебиторская задолженность по доходам от использования имущества составляет 75,0 тыс. руб. в общей дебиторской задолженности.</a:t>
            </a:r>
          </a:p>
          <a:p>
            <a:pPr marL="0" indent="0" algn="just">
              <a:buNone/>
            </a:pPr>
            <a:r>
              <a:rPr lang="ru-RU" sz="4400" dirty="0"/>
              <a:t>	</a:t>
            </a:r>
            <a:r>
              <a:rPr lang="ru-RU" sz="4400" dirty="0" smtClean="0"/>
              <a:t>Общая кредиторская задолженность Администрации Новокривошеинского сельского поселения по состоянию на 01.01.2023 года  составила  18,6 тыс. рублей, просроченная кредиторская задолженность отсутствует.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1 категории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Т.А.Дубанос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Новокривошеинского</a:t>
            </a:r>
            <a:r>
              <a:rPr lang="ru-RU" sz="3200" b="1" i="1" dirty="0" smtClean="0">
                <a:solidFill>
                  <a:srgbClr val="FF0000"/>
                </a:solidFill>
              </a:rPr>
              <a:t> сельского поселения!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2022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принят Решением Совета Новокривошеинского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.12.2021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222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10359,3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10359,3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Новокривошеин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9 раз: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от 31.03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.2022 № 236,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.04.2022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.08.2022 № 250,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26.09.2022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 решением от 09.11.2022 № 13, решением от 07.12.2022 № 20, решением от 16.12.2022 № 21, решением от 26.12.2022 № 29.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15009,8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15110,4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 Дефицит бюджета покрыт за счет остатка средств на счете поселения, сложившегося на 01 января 2022 г. в размере 100,6 тыс. рублей.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15332,2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102,1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14975,0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99,1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Основные показатели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дизельное топливо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моторные масла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автомобильный бензин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прямогонный бензин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 (штрафы) за нарушение законодательства Российской Федерации о контрактной системе в сфере закупок товаров, работ и услуг для обеспечения государственных и муниципальных нужд сельских поселений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доходы от уплаты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1. 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6" y="5373468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45847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94" y="537321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89" y="5373216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9179160"/>
              </p:ext>
            </p:extLst>
          </p:nvPr>
        </p:nvGraphicFramePr>
        <p:xfrm>
          <a:off x="395536" y="548680"/>
          <a:ext cx="8280920" cy="5973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58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1130400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121,0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52,0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5136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934000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1130400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52,0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773000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878600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40,4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i="1" dirty="0" smtClean="0"/>
                        <a:t>-доходы</a:t>
                      </a:r>
                      <a:r>
                        <a:rPr lang="ru-RU" sz="1400" i="1" baseline="0" dirty="0" smtClean="0"/>
                        <a:t> от уплаты акцизов на дизельное топливо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моторный масла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автомобильный бензин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прямогонный бензин</a:t>
                      </a:r>
                      <a:endParaRPr lang="ru-RU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376000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2000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450000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-55000</a:t>
                      </a:r>
                    </a:p>
                    <a:p>
                      <a:pPr algn="r"/>
                      <a:endParaRPr lang="ru-RU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440400</a:t>
                      </a: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2400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486300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-50500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117,1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91,8,0</a:t>
                      </a:r>
                    </a:p>
                    <a:p>
                      <a:pPr algn="r"/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20,2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0,1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22,4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-2,3</a:t>
                      </a:r>
                    </a:p>
                    <a:p>
                      <a:pPr algn="r"/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166100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105,1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55000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56600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102,9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2,6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108900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105,7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5,0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0088">
                <a:tc>
                  <a:txBody>
                    <a:bodyPr/>
                    <a:lstStyle/>
                    <a:p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1865000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2175100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116,6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– плата за наем жилого фонда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продажи земельных участков (находящихся в собственности сельских поселений (за исключением земельных участков муниципальных бюджетных и автономных учреждений))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2. Неналоговые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73218998"/>
              </p:ext>
            </p:extLst>
          </p:nvPr>
        </p:nvGraphicFramePr>
        <p:xfrm>
          <a:off x="214282" y="1285860"/>
          <a:ext cx="8568952" cy="48176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92421"/>
                <a:gridCol w="1143008"/>
                <a:gridCol w="1363340"/>
                <a:gridCol w="1250018"/>
                <a:gridCol w="920165"/>
              </a:tblGrid>
              <a:tr h="543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r>
                        <a:rPr lang="ru-RU" sz="1400" baseline="0" dirty="0" smtClean="0"/>
                        <a:t> от сдачи в аренду имущества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295000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299400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</a:t>
                      </a:r>
                      <a:r>
                        <a:rPr lang="ru-RU" sz="1400" baseline="0" dirty="0" smtClean="0"/>
                        <a:t> поступления от использования имущества – плата за наем жилого фонда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129000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135300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29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 на заключение договоров аренды земли, находящиеся в собственности сельских поселений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5768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бюджетов сельских поселений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60900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2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материальных и нематериальных активов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5465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558500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570800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102,2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415482719"/>
              </p:ext>
            </p:extLst>
          </p:nvPr>
        </p:nvGraphicFramePr>
        <p:xfrm>
          <a:off x="142844" y="142852"/>
          <a:ext cx="8845161" cy="637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86380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0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(поступление из областного и районного бюджета)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3. Безвозмездные поступления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4372</TotalTime>
  <Words>776</Words>
  <Application>Microsoft Office PowerPoint</Application>
  <PresentationFormat>Экран (4:3)</PresentationFormat>
  <Paragraphs>372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БЮДЖЕТ ДЛЯ ГРАЖДАН</vt:lpstr>
      <vt:lpstr>Уважаемые  жители Новокривошеинского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2. Неналоговые доходы</vt:lpstr>
      <vt:lpstr>Поступление неналоговых доходов</vt:lpstr>
      <vt:lpstr>   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Анализ поступления доходов в бюджет поселения  за  2022год  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 за 2022 год</vt:lpstr>
      <vt:lpstr>Анализ кредиторской задолженности за 2022 год</vt:lpstr>
      <vt:lpstr>Заключение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653</cp:revision>
  <cp:lastPrinted>2019-04-10T07:37:51Z</cp:lastPrinted>
  <dcterms:created xsi:type="dcterms:W3CDTF">2014-05-15T13:46:29Z</dcterms:created>
  <dcterms:modified xsi:type="dcterms:W3CDTF">2023-05-29T09:20:37Z</dcterms:modified>
</cp:coreProperties>
</file>