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75" r:id="rId9"/>
    <p:sldId id="267" r:id="rId10"/>
    <p:sldId id="269" r:id="rId11"/>
    <p:sldId id="271" r:id="rId12"/>
    <p:sldId id="266" r:id="rId13"/>
    <p:sldId id="268" r:id="rId14"/>
    <p:sldId id="273" r:id="rId15"/>
    <p:sldId id="276" r:id="rId16"/>
    <p:sldId id="277" r:id="rId17"/>
    <p:sldId id="272" r:id="rId18"/>
    <p:sldId id="280" r:id="rId19"/>
    <p:sldId id="281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CC"/>
    <a:srgbClr val="CC99FF"/>
    <a:srgbClr val="00FF00"/>
    <a:srgbClr val="FF00FF"/>
    <a:srgbClr val="3333FF"/>
    <a:srgbClr val="FF9900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5" autoAdjust="0"/>
  </p:normalViewPr>
  <p:slideViewPr>
    <p:cSldViewPr>
      <p:cViewPr>
        <p:scale>
          <a:sx n="107" d="100"/>
          <a:sy n="107" d="100"/>
        </p:scale>
        <p:origin x="-8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511401623848497"/>
          <c:y val="0.30019807492849382"/>
          <c:w val="0.30807711773715596"/>
          <c:h val="0.57949511833991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1.077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уплаты акцизов</c:v>
                </c:pt>
              </c:strCache>
            </c:strRef>
          </c:tx>
          <c:spPr>
            <a:solidFill>
              <a:srgbClr val="FF9900"/>
            </a:solidFill>
            <a:ln w="3175"/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0.98199999999999998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1.002</c:v>
                </c:pt>
              </c:numCache>
            </c:numRef>
          </c:val>
        </c:ser>
        <c:ser>
          <c:idx val="5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4"/>
          <c:tx>
            <c:strRef>
              <c:f>Лист1!$F$1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5"/>
          <c:tx>
            <c:strRef>
              <c:f>Лист1!$G$1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6"/>
          <c:tx>
            <c:strRef>
              <c:f>Лист1!$H$1</c:f>
              <c:strCache>
                <c:ptCount val="1"/>
                <c:pt idx="0">
                  <c:v>Плата за наем жилого фонда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7"/>
          <c:tx>
            <c:strRef>
              <c:f>Лист1!$I$1</c:f>
              <c:strCache>
                <c:ptCount val="1"/>
                <c:pt idx="0">
                  <c:v>прочие доходы от компенсации затрат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1.016</c:v>
                </c:pt>
              </c:numCache>
            </c:numRef>
          </c:val>
        </c:ser>
        <c:ser>
          <c:idx val="3"/>
          <c:order val="8"/>
          <c:tx>
            <c:strRef>
              <c:f>Лист1!$J$1</c:f>
              <c:strCache>
                <c:ptCount val="1"/>
                <c:pt idx="0">
                  <c:v>Доходы, получаемые в виде арендной платы за земельные участки, находящиеся в собственности поселений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1.167</c:v>
                </c:pt>
              </c:numCache>
            </c:numRef>
          </c:val>
        </c:ser>
        <c:ser>
          <c:idx val="6"/>
          <c:order val="9"/>
          <c:tx>
            <c:strRef>
              <c:f>Лист1!$K$1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hape val="cylinder"/>
        <c:axId val="114206592"/>
        <c:axId val="114208128"/>
        <c:axId val="0"/>
      </c:bar3DChart>
      <c:catAx>
        <c:axId val="114206592"/>
        <c:scaling>
          <c:orientation val="minMax"/>
        </c:scaling>
        <c:axPos val="b"/>
        <c:tickLblPos val="nextTo"/>
        <c:crossAx val="114208128"/>
        <c:crosses val="autoZero"/>
        <c:auto val="1"/>
        <c:lblAlgn val="ctr"/>
        <c:lblOffset val="100"/>
      </c:catAx>
      <c:valAx>
        <c:axId val="114208128"/>
        <c:scaling>
          <c:orientation val="minMax"/>
        </c:scaling>
        <c:axPos val="l"/>
        <c:majorGridlines/>
        <c:numFmt formatCode="0.0%" sourceLinked="1"/>
        <c:tickLblPos val="nextTo"/>
        <c:crossAx val="114206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977367964246278"/>
          <c:y val="0.12405971890346008"/>
          <c:w val="0.33762302348142681"/>
          <c:h val="0.8759402810965401"/>
        </c:manualLayout>
      </c:layout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dispBlanksAs val="gap"/>
  </c:chart>
  <c:txPr>
    <a:bodyPr rot="-5400000" vert="horz"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27"/>
          <c:w val="0.53419909025139123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42"/>
          <c:w val="0.33131706378466391"/>
          <c:h val="0.77101123320697973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i="1"/>
            </a:pPr>
            <a:r>
              <a:rPr lang="ru-RU" i="1" dirty="0"/>
              <a:t>Безвозмездные поступления </a:t>
            </a:r>
            <a:r>
              <a:rPr lang="ru-RU" i="1" dirty="0" smtClean="0"/>
              <a:t>за 2020 год</a:t>
            </a:r>
            <a:endParaRPr lang="ru-RU" i="1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8765044624671368E-2"/>
          <c:y val="0.15206260607058983"/>
          <c:w val="0.53942478613487455"/>
          <c:h val="0.769514115289872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2018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CC99FF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2607568525615517"/>
                  <c:y val="-0.160758295374588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975954385130624E-2"/>
                  <c:y val="-9.598401103581083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915350526992339E-2"/>
                  <c:y val="0.10399492648964981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0380985705638107"/>
                  <c:y val="0.18061766285227637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7227893681595228E-2"/>
                  <c:y val="0.19805854905010564"/>
                </c:manualLayout>
              </c:layout>
              <c:dLblPos val="bestFit"/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дотация на выравнивание бюджетной обеспеченности</c:v>
                </c:pt>
                <c:pt idx="1">
                  <c:v>субвенции на осуществление первичного воинскогоучета</c:v>
                </c:pt>
                <c:pt idx="2">
                  <c:v> обеспечение условий для развития физической культуры и массового спорта</c:v>
                </c:pt>
                <c:pt idx="3">
                  <c:v>на ремонт автомобильных дорог</c:v>
                </c:pt>
                <c:pt idx="4">
                  <c:v>создание мест (площадок) накопления твердых коммунальных отходов</c:v>
                </c:pt>
                <c:pt idx="5">
                  <c:v>на ремонт объектов ЖКХ</c:v>
                </c:pt>
                <c:pt idx="6">
                  <c:v>софинансирование расходных обязательств по решению вопросов местного значения, возникающих в связи с реализацией проектов, предложенных непосредственно населением муниципальных образований Томской области, отобранных на конкурсной основе</c:v>
                </c:pt>
                <c:pt idx="7">
                  <c:v>прочие безвозмездные поступления в бюджеты сельских поселений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0.64700000000000024</c:v>
                </c:pt>
                <c:pt idx="1">
                  <c:v>2.1000000000000008E-2</c:v>
                </c:pt>
                <c:pt idx="2">
                  <c:v>1.9000000000000006E-2</c:v>
                </c:pt>
                <c:pt idx="3">
                  <c:v>0.23100000000000001</c:v>
                </c:pt>
                <c:pt idx="4">
                  <c:v>6.0000000000000019E-3</c:v>
                </c:pt>
                <c:pt idx="5">
                  <c:v>3.3000000000000002E-2</c:v>
                </c:pt>
                <c:pt idx="6">
                  <c:v>3.7999999999999999E-2</c:v>
                </c:pt>
                <c:pt idx="7">
                  <c:v>5.0000000000000018E-3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59650952594052298"/>
          <c:y val="0.10455421980530298"/>
          <c:w val="0.39412053904706407"/>
          <c:h val="0.84337508675082273"/>
        </c:manualLayout>
      </c:layout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5846923717071264E-2"/>
          <c:y val="6.0143536683058607E-2"/>
          <c:w val="0.6203521737547365"/>
          <c:h val="0.9153272077956244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1852.8</c:v>
                </c:pt>
                <c:pt idx="1">
                  <c:v>1922.8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436.5</c:v>
                </c:pt>
                <c:pt idx="1">
                  <c:v>436.7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7165.5</c:v>
                </c:pt>
                <c:pt idx="1">
                  <c:v>7165.5</c:v>
                </c:pt>
              </c:numCache>
            </c:numRef>
          </c:val>
        </c:ser>
        <c:dLbls>
          <c:showVal val="1"/>
        </c:dLbls>
        <c:shape val="cylinder"/>
        <c:axId val="121427840"/>
        <c:axId val="121429376"/>
        <c:axId val="114916416"/>
      </c:bar3DChart>
      <c:catAx>
        <c:axId val="121427840"/>
        <c:scaling>
          <c:orientation val="minMax"/>
        </c:scaling>
        <c:axPos val="b"/>
        <c:majorTickMark val="in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429376"/>
        <c:crosses val="autoZero"/>
        <c:auto val="1"/>
        <c:lblAlgn val="ctr"/>
        <c:lblOffset val="100"/>
      </c:catAx>
      <c:valAx>
        <c:axId val="121429376"/>
        <c:scaling>
          <c:orientation val="minMax"/>
        </c:scaling>
        <c:axPos val="l"/>
        <c:majorGridlines/>
        <c:numFmt formatCode="General" sourceLinked="1"/>
        <c:tickLblPos val="nextTo"/>
        <c:crossAx val="121427840"/>
        <c:crosses val="autoZero"/>
        <c:crossBetween val="between"/>
      </c:valAx>
      <c:serAx>
        <c:axId val="114916416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429376"/>
        <c:crosses val="autoZero"/>
      </c:serAx>
    </c:plotArea>
    <c:legend>
      <c:legendPos val="r"/>
      <c:layout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102E-2"/>
                  <c:y val="-2.0649606299212599E-3"/>
                </c:manualLayout>
              </c:layout>
              <c:showVal val="1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</c:dLbl>
            <c:dLbl>
              <c:idx val="6"/>
              <c:layout>
                <c:manualLayout>
                  <c:x val="-0.11624337756391596"/>
                  <c:y val="7.114916885389326E-2"/>
                </c:manualLayout>
              </c:layout>
              <c:showVal val="1"/>
            </c:dLbl>
            <c:dLbl>
              <c:idx val="7"/>
              <c:layout>
                <c:manualLayout>
                  <c:x val="-9.4537826868864264E-2"/>
                  <c:y val="-2.1932852143482066E-2"/>
                </c:manualLayout>
              </c:layout>
              <c:showVal val="1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0102</c:v>
                </c:pt>
                <c:pt idx="1">
                  <c:v>0104</c:v>
                </c:pt>
                <c:pt idx="2">
                  <c:v>0410</c:v>
                </c:pt>
                <c:pt idx="3">
                  <c:v>0113</c:v>
                </c:pt>
                <c:pt idx="4">
                  <c:v>0203</c:v>
                </c:pt>
                <c:pt idx="5">
                  <c:v>0309</c:v>
                </c:pt>
                <c:pt idx="6">
                  <c:v>0409</c:v>
                </c:pt>
                <c:pt idx="7">
                  <c:v>0501</c:v>
                </c:pt>
                <c:pt idx="8">
                  <c:v>0502</c:v>
                </c:pt>
                <c:pt idx="9">
                  <c:v>0503</c:v>
                </c:pt>
                <c:pt idx="10">
                  <c:v>1101</c:v>
                </c:pt>
                <c:pt idx="11">
                  <c:v>0801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8.4000000000000047E-2</c:v>
                </c:pt>
                <c:pt idx="1">
                  <c:v>0.3570000000000001</c:v>
                </c:pt>
                <c:pt idx="2">
                  <c:v>1.0000000000000005E-3</c:v>
                </c:pt>
                <c:pt idx="3">
                  <c:v>0.1</c:v>
                </c:pt>
                <c:pt idx="4">
                  <c:v>1.6000000000000007E-2</c:v>
                </c:pt>
                <c:pt idx="5">
                  <c:v>2.0000000000000009E-3</c:v>
                </c:pt>
                <c:pt idx="6">
                  <c:v>0.253</c:v>
                </c:pt>
                <c:pt idx="7">
                  <c:v>1.0999999999999998E-2</c:v>
                </c:pt>
                <c:pt idx="8">
                  <c:v>6.200000000000002E-2</c:v>
                </c:pt>
                <c:pt idx="9">
                  <c:v>5.9000000000000011E-2</c:v>
                </c:pt>
                <c:pt idx="10">
                  <c:v>1.7999999999999999E-2</c:v>
                </c:pt>
                <c:pt idx="11">
                  <c:v>3.6999999999999998E-2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7949681637017787"/>
          <c:y val="3.7553368328958892E-2"/>
          <c:w val="0.2112439243705649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0.64228</cdr:x>
      <cdr:y>0.18681</cdr:y>
    </cdr:from>
    <cdr:to>
      <cdr:x>0.74552</cdr:x>
      <cdr:y>0.32636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88632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0.01667</cdr:x>
      <cdr:y>0.82759</cdr:y>
    </cdr:from>
    <cdr:to>
      <cdr:x>0.11667</cdr:x>
      <cdr:y>0.87356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" y="5184576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0.325</cdr:x>
      <cdr:y>0.2069</cdr:y>
    </cdr:from>
    <cdr:to>
      <cdr:x>0.325</cdr:x>
      <cdr:y>0.29885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2808312" y="1296144"/>
          <a:ext cx="0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0.30833</cdr:x>
      <cdr:y>0.18391</cdr:y>
    </cdr:from>
    <cdr:to>
      <cdr:x>0.38333</cdr:x>
      <cdr:y>0.22989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64296" y="1152128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0,5%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4901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Отчет об исполнении бюджета </a:t>
            </a:r>
            <a:r>
              <a:rPr lang="ru-RU" b="1" i="1" dirty="0" err="1" smtClean="0">
                <a:solidFill>
                  <a:srgbClr val="CC00CC"/>
                </a:solidFill>
              </a:rPr>
              <a:t>Новокривошеинского</a:t>
            </a:r>
            <a:r>
              <a:rPr lang="ru-RU" b="1" i="1" dirty="0" smtClean="0">
                <a:solidFill>
                  <a:srgbClr val="CC00CC"/>
                </a:solidFill>
              </a:rPr>
              <a:t> сельского поселения  </a:t>
            </a:r>
          </a:p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за 2020 год</a:t>
            </a:r>
            <a:endParaRPr lang="ru-RU" b="1" i="1" dirty="0">
              <a:solidFill>
                <a:srgbClr val="CC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06297618"/>
              </p:ext>
            </p:extLst>
          </p:nvPr>
        </p:nvGraphicFramePr>
        <p:xfrm>
          <a:off x="428596" y="459908"/>
          <a:ext cx="8319869" cy="702635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71966"/>
                <a:gridCol w="1071570"/>
                <a:gridCol w="1000132"/>
                <a:gridCol w="1240096"/>
                <a:gridCol w="936105"/>
              </a:tblGrid>
              <a:tr h="6480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4631100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4631100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794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153100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3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153100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153100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77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2343600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2343600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135900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135900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ремонт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автомобильных дорог общего пользования местного значения в рамках государственной программы « Развитие транспортной системы в Томской области»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1658400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1658400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2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latin typeface="Times New Roman"/>
                        </a:rPr>
                        <a:t>- 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на ремонт объектов ЖКХ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505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создание мест (площадок) накопления твердых коммунальных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отходов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43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 финансирование  расходных обязательств по решению вопросов местного значения, возникающих в связи с реализацией проектов, предложенных непосредственно населением муниципальных образований Томской области, отобранных на конкурсной основе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7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Прочие безвозмездные поступления в бюджеты сельских поселений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7165500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7165500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648072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</a:t>
            </a: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64642008"/>
              </p:ext>
            </p:extLst>
          </p:nvPr>
        </p:nvGraphicFramePr>
        <p:xfrm>
          <a:off x="251520" y="260648"/>
          <a:ext cx="86409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7904727"/>
              </p:ext>
            </p:extLst>
          </p:nvPr>
        </p:nvGraphicFramePr>
        <p:xfrm>
          <a:off x="467544" y="1052736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200918" cy="792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поселения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2020год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4. Расходы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7831249"/>
              </p:ext>
            </p:extLst>
          </p:nvPr>
        </p:nvGraphicFramePr>
        <p:xfrm>
          <a:off x="827584" y="1340768"/>
          <a:ext cx="7992888" cy="441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962556"/>
                <a:gridCol w="1224136"/>
                <a:gridCol w="1440160"/>
                <a:gridCol w="108012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827200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827200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3546800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3489300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98,4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35,7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976000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976000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153100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153100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22700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22700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87918915"/>
              </p:ext>
            </p:extLst>
          </p:nvPr>
        </p:nvGraphicFramePr>
        <p:xfrm>
          <a:off x="683568" y="1772816"/>
          <a:ext cx="8280920" cy="467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101429"/>
                <a:gridCol w="1224136"/>
                <a:gridCol w="1344639"/>
                <a:gridCol w="110363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2472800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2472800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Связь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и информатика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105700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105700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629000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609000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54,2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580000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580000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364600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364600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171800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171800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9858700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9781200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62933689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Распределение расходов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по разделам и подразделам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 за 2020 год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848872" cy="48245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 по Администрации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имелась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кредиторская задолженность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33399,48руб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коммунальные услуги за декабрь 2019 года).</a:t>
            </a: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Администрации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сложилась кредиторская задолженность в размере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8946,85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коммунальные услуги (газ, техническое обслуживание газопровода  за декабрь 2020 года).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Анализ кредиторской задолженности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за 2020 год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6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</a:p>
          <a:p>
            <a:pPr marL="0" indent="0" algn="just">
              <a:buNone/>
            </a:pPr>
            <a:r>
              <a:rPr lang="ru-RU" sz="4400" dirty="0" smtClean="0"/>
              <a:t>            Бюджет муниципального образования </a:t>
            </a:r>
            <a:r>
              <a:rPr lang="ru-RU" sz="4400" dirty="0" err="1" smtClean="0"/>
              <a:t>Новокривошеинского</a:t>
            </a:r>
            <a:r>
              <a:rPr lang="ru-RU" sz="4400" dirty="0" smtClean="0"/>
              <a:t> сельского поселения исполнен в соответствии с требованиями и нормами действующего бюджетного законодательства.</a:t>
            </a:r>
          </a:p>
          <a:p>
            <a:pPr marL="0" indent="0" algn="just">
              <a:buNone/>
            </a:pP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           </a:t>
            </a:r>
            <a:r>
              <a:rPr lang="ru-RU" sz="4400" dirty="0" smtClean="0"/>
              <a:t>Поступление налоговых и неналоговых доходов за текущий год составило 103,1% от плана, что на 3,1 % больше плана поступления доходов на 2020год. В структуре налоговых доходов бюджета поселения основную долю составили: налог на доходы физических лиц 59,2% или 1138,9 тыс. рублей, налоги на товары (работы, услуги), реализуемые на территории РФ (доходы от уплаты акцизов на дизельное топливо, моторные масла, автомобильный бензин и на прямогонный бензин)составили 33,4% или 641,9 тыс. рублей, налоги на имущество – 7,4% или 142,0 тыс. руб. </a:t>
            </a:r>
            <a:r>
              <a:rPr lang="ru-RU" sz="4400" dirty="0"/>
              <a:t> </a:t>
            </a:r>
            <a:r>
              <a:rPr lang="ru-RU" sz="4400" dirty="0" smtClean="0"/>
              <a:t>В структуре неналоговых доходов бюджета поселения основную долю составили: доходы от сдачи в аренду имущества 57,2% или 250,0 тыс. руб. прочие поступления от использования имущества – плата за наем жилого фонда 37,4% или 163,5 тыс. руб., оставшаяся доля приходиться на доходы от оказания платных услуг и компенсации затрат государства, от доходов от продажи материальных и нематериальных активов, от государственной пошлины и от арендной платы за земельные участки (находящиеся в собственности поселения).</a:t>
            </a:r>
          </a:p>
          <a:p>
            <a:pPr marL="0" indent="0" algn="just">
              <a:buNone/>
            </a:pPr>
            <a:r>
              <a:rPr lang="ru-RU" sz="4400" dirty="0" smtClean="0"/>
              <a:t>Поступление иных межбюджетных трансфертов за 2020 год составило 100% от плана или 7165,5 тыс.руб.</a:t>
            </a:r>
          </a:p>
          <a:p>
            <a:pPr marL="0" indent="0" algn="just">
              <a:buNone/>
            </a:pPr>
            <a:r>
              <a:rPr lang="ru-RU" sz="4400" dirty="0" smtClean="0"/>
              <a:t>         Исполнение бюджета Новокривошеинского сельского поселения за 2020 год по расходным обязательствам. Расходы бюджета поселения исполнены на 100% практически по всем разделам функциональной классификации, кроме коммунального хозяйство и функционирование местной администрации. Общий % исполнения  по </a:t>
            </a:r>
            <a:r>
              <a:rPr lang="ru-RU" sz="4400" dirty="0"/>
              <a:t>расходам составило </a:t>
            </a:r>
            <a:r>
              <a:rPr lang="ru-RU" sz="4400" dirty="0" smtClean="0"/>
              <a:t>99.2% от плановых показателей. Это связано с тем ,что последнее поступление в бюджет поселения доходов было в конце декабря 2020 года. Администрация не успела воспользоваться ими т.к. последняя дата приема заявок на финансирование расходов 27.12.2020г. (завершение операций по исполнению бюджета в текущем финансовом году).</a:t>
            </a:r>
          </a:p>
          <a:p>
            <a:pPr marL="0" indent="0" algn="just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Дебиторская задолженность в течение 2020 года увеличилась на 269,8 % и составила по состоянию на 01.01.2020 года 183,2 тысяч рублей, в том числе просроченная составила 142,5тыс. рублей, при этом дебиторская задолженность по доходам от использования имущества составляет 111,2 тыс. руб. в общей дебиторской задолженности.</a:t>
            </a:r>
          </a:p>
          <a:p>
            <a:pPr marL="0" indent="0" algn="just">
              <a:buNone/>
            </a:pPr>
            <a:r>
              <a:rPr lang="ru-RU" sz="4400" dirty="0"/>
              <a:t>	</a:t>
            </a:r>
            <a:r>
              <a:rPr lang="ru-RU" sz="4400" dirty="0" smtClean="0"/>
              <a:t>Общая кредиторская задолженность Администрации Новокривошеинского сельского поселения по состоянию на 01.01.2020 года  составила 8,9 тыс. рублей, просроченная кредиторская задолженность отсутствует.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1 категории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Т.А.Дубанос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Уважаемые  жители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Новокривошеинского</a:t>
            </a:r>
            <a:r>
              <a:rPr lang="ru-RU" sz="3200" b="1" i="1" dirty="0" smtClean="0">
                <a:solidFill>
                  <a:srgbClr val="FF0000"/>
                </a:solidFill>
              </a:rPr>
              <a:t> сельского поселения!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2020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принят Решением Совета Новокривошеинского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.12.2019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8388,1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8388,1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Новокривошеин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9 раз: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.01.2020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141, решением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28.04.2020 № 146,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.05.2020 № 148,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23.06.2020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.08.2020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от 15.09.2020 № 155, решением от 21.10.2020 № 156, решением от 09.12.2020 № 161, решением от 25.12.2020 № 170.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9454,8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9858,7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 Дефицит бюджета покрыт за счет остатка средств на счете поселения, сложившегося на 01 января 2019 г. в размере 403,9 тыс. рублей.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2021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9525,0 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100,7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9781,2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Основные показатели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дизельное топливо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моторные масла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автомобильный бензин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прямогонный бензин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взыскания (штрафы) за нарушение законодательства Российской Федерации о контрактной системе в сфере закупок товаров, работ и услуг для обеспечения государственных и муниципальных нужд сельских поселений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доходы от уплаты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1. Налоговые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6" y="5373468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45847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94" y="5373216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89" y="5373216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9179160"/>
              </p:ext>
            </p:extLst>
          </p:nvPr>
        </p:nvGraphicFramePr>
        <p:xfrm>
          <a:off x="395536" y="548680"/>
          <a:ext cx="8280920" cy="5973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376"/>
                <a:gridCol w="1368152"/>
                <a:gridCol w="1368152"/>
                <a:gridCol w="1080120"/>
                <a:gridCol w="1080120"/>
              </a:tblGrid>
              <a:tr h="58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1057000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1138900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107,7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59,2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5136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1057000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1138900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107,7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59,2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653900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641900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33,4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i="1" dirty="0" smtClean="0"/>
                        <a:t>-доходы</a:t>
                      </a:r>
                      <a:r>
                        <a:rPr lang="ru-RU" sz="1400" i="1" baseline="0" dirty="0" smtClean="0"/>
                        <a:t> от уплаты акцизов на дизельное топливо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i="1" baseline="0" dirty="0" smtClean="0"/>
                        <a:t>-доходы от уплаты акцизов на моторный масла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i="1" baseline="0" dirty="0" smtClean="0"/>
                        <a:t>-доходы от уплаты акцизов на автомобильный бензин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i="1" baseline="0" dirty="0" smtClean="0"/>
                        <a:t>-доходы от уплаты акцизов на прямогонный бензин</a:t>
                      </a:r>
                      <a:endParaRPr lang="ru-RU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296000</a:t>
                      </a:r>
                    </a:p>
                    <a:p>
                      <a:pPr algn="r"/>
                      <a:endParaRPr lang="ru-RU" sz="1400" i="1" dirty="0" smtClean="0"/>
                    </a:p>
                    <a:p>
                      <a:pPr algn="r"/>
                      <a:r>
                        <a:rPr lang="ru-RU" sz="1400" i="1" dirty="0" smtClean="0"/>
                        <a:t>2600</a:t>
                      </a:r>
                    </a:p>
                    <a:p>
                      <a:pPr algn="r"/>
                      <a:endParaRPr lang="ru-RU" sz="1400" i="1" dirty="0" smtClean="0"/>
                    </a:p>
                    <a:p>
                      <a:pPr algn="r"/>
                      <a:r>
                        <a:rPr lang="ru-RU" sz="1400" i="1" dirty="0" smtClean="0"/>
                        <a:t>398300</a:t>
                      </a:r>
                    </a:p>
                    <a:p>
                      <a:pPr algn="r"/>
                      <a:endParaRPr lang="ru-RU" sz="1400" i="1" dirty="0" smtClean="0"/>
                    </a:p>
                    <a:p>
                      <a:pPr algn="r"/>
                      <a:r>
                        <a:rPr lang="ru-RU" sz="1400" i="1" dirty="0" smtClean="0"/>
                        <a:t>-43000</a:t>
                      </a:r>
                    </a:p>
                    <a:p>
                      <a:pPr algn="r"/>
                      <a:endParaRPr lang="ru-RU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296100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2100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398300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-54600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100,0</a:t>
                      </a:r>
                    </a:p>
                    <a:p>
                      <a:pPr algn="r"/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</a:p>
                    <a:p>
                      <a:pPr algn="r"/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  <a:p>
                      <a:pPr algn="r"/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127,0</a:t>
                      </a:r>
                    </a:p>
                    <a:p>
                      <a:pPr algn="r"/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15,4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0,1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20,7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-2,8</a:t>
                      </a:r>
                    </a:p>
                    <a:p>
                      <a:pPr algn="r"/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141900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142000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100,1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56500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56600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102,0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2,9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85400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4,5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0088">
                <a:tc>
                  <a:txBody>
                    <a:bodyPr/>
                    <a:lstStyle/>
                    <a:p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368">
                <a:tc>
                  <a:txBody>
                    <a:bodyPr/>
                    <a:lstStyle/>
                    <a:p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36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1852800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1922800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103,8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– плата за наем жилого фонда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продажи земельных участков (находящихся в собственности сельских поселений (за исключением земельных участков муниципальных бюджетных и автономных учреждений))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2. Неналоговые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73218998"/>
              </p:ext>
            </p:extLst>
          </p:nvPr>
        </p:nvGraphicFramePr>
        <p:xfrm>
          <a:off x="214282" y="1285860"/>
          <a:ext cx="8568952" cy="48176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92421"/>
                <a:gridCol w="1143008"/>
                <a:gridCol w="1363340"/>
                <a:gridCol w="1250018"/>
                <a:gridCol w="920165"/>
              </a:tblGrid>
              <a:tr h="543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r>
                        <a:rPr lang="ru-RU" sz="1400" baseline="0" dirty="0" smtClean="0"/>
                        <a:t> от сдачи в аренду имущества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</a:t>
                      </a:r>
                      <a:r>
                        <a:rPr lang="ru-RU" sz="1400" baseline="0" dirty="0" smtClean="0"/>
                        <a:t> поступления от использования имущества – плата за наем жилого фонда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163500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163500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829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 на заключение договоров аренды земли, находящиеся в собственности сельских поселений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5768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бюджетов сельских поселений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2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материальных и нематериальных активов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5465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436500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436700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100,0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941168"/>
            <a:ext cx="7344816" cy="156592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415482719"/>
              </p:ext>
            </p:extLst>
          </p:nvPr>
        </p:nvGraphicFramePr>
        <p:xfrm>
          <a:off x="298839" y="214290"/>
          <a:ext cx="8845161" cy="637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3902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(поступление из областного и районного бюджета)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3. Безвозмездные поступления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4145</TotalTime>
  <Words>780</Words>
  <Application>Microsoft Office PowerPoint</Application>
  <PresentationFormat>Экран (4:3)</PresentationFormat>
  <Paragraphs>360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БЮДЖЕТ ДЛЯ ГРАЖДАН</vt:lpstr>
      <vt:lpstr>Уважаемые  жители Новокривошеинского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2. Неналоговые доходы</vt:lpstr>
      <vt:lpstr>Поступление неналоговых доходов</vt:lpstr>
      <vt:lpstr>   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Анализ поступления доходов в бюджет поселения  за  2020год  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 за 2020 год</vt:lpstr>
      <vt:lpstr>Анализ кредиторской задолженности за 2020 год</vt:lpstr>
      <vt:lpstr>Заключение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633</cp:revision>
  <cp:lastPrinted>2019-04-10T07:37:51Z</cp:lastPrinted>
  <dcterms:created xsi:type="dcterms:W3CDTF">2014-05-15T13:46:29Z</dcterms:created>
  <dcterms:modified xsi:type="dcterms:W3CDTF">2021-05-11T10:07:54Z</dcterms:modified>
</cp:coreProperties>
</file>