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75" r:id="rId9"/>
    <p:sldId id="267" r:id="rId10"/>
    <p:sldId id="269" r:id="rId11"/>
    <p:sldId id="286" r:id="rId12"/>
    <p:sldId id="271" r:id="rId13"/>
    <p:sldId id="266" r:id="rId14"/>
    <p:sldId id="268" r:id="rId15"/>
    <p:sldId id="273" r:id="rId16"/>
    <p:sldId id="276" r:id="rId17"/>
    <p:sldId id="277" r:id="rId18"/>
    <p:sldId id="272" r:id="rId19"/>
    <p:sldId id="280" r:id="rId20"/>
    <p:sldId id="281" r:id="rId21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CC99FF"/>
    <a:srgbClr val="00FF00"/>
    <a:srgbClr val="FF00FF"/>
    <a:srgbClr val="3333FF"/>
    <a:srgbClr val="FF990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8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665976267187245"/>
          <c:y val="0.23435404041290464"/>
          <c:w val="0.51687460500745819"/>
          <c:h val="0.612391025817823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Лист1!$B$2</c:f>
              <c:numCache>
                <c:formatCode>0.0%</c:formatCode>
                <c:ptCount val="1"/>
                <c:pt idx="0">
                  <c:v>1.024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от уплаты акцизов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Лист1!$C$2</c:f>
              <c:numCache>
                <c:formatCode>0.0%</c:formatCode>
                <c:ptCount val="1"/>
                <c:pt idx="0">
                  <c:v>1.0509999999999999</c:v>
                </c:pt>
              </c:numCache>
            </c:numRef>
          </c:val>
        </c:ser>
        <c:ser>
          <c:idx val="4"/>
          <c:order val="2"/>
          <c:tx>
            <c:strRef>
              <c:f>Лист1!$D$1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Лист1!$D$2</c:f>
              <c:numCache>
                <c:formatCode>0.0%</c:formatCode>
                <c:ptCount val="1"/>
                <c:pt idx="0">
                  <c:v>1.03</c:v>
                </c:pt>
              </c:numCache>
            </c:numRef>
          </c:val>
        </c:ser>
        <c:ser>
          <c:idx val="5"/>
          <c:order val="3"/>
          <c:tx>
            <c:strRef>
              <c:f>Лист1!$E$1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6666FF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Лист1!$E$2</c:f>
              <c:numCache>
                <c:formatCode>0.0%</c:formatCode>
                <c:ptCount val="1"/>
                <c:pt idx="0">
                  <c:v>0.70499999999999996</c:v>
                </c:pt>
              </c:numCache>
            </c:numRef>
          </c:val>
        </c:ser>
        <c:ser>
          <c:idx val="7"/>
          <c:order val="4"/>
          <c:tx>
            <c:strRef>
              <c:f>Лист1!$F$1</c:f>
              <c:strCache>
                <c:ptCount val="1"/>
                <c:pt idx="0">
                  <c:v>Земельный налог (по обстоятельствам, возникшим до 1 января 2006 года)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Лист1!$F$2</c:f>
              <c:numCache>
                <c:formatCode>0.0%</c:formatCode>
                <c:ptCount val="1"/>
                <c:pt idx="0">
                  <c:v>1.0229999999999999</c:v>
                </c:pt>
              </c:numCache>
            </c:numRef>
          </c:val>
        </c:ser>
        <c:ser>
          <c:idx val="8"/>
          <c:order val="5"/>
          <c:tx>
            <c:strRef>
              <c:f>Лист1!$G$1</c:f>
              <c:strCache>
                <c:ptCount val="1"/>
                <c:pt idx="0">
                  <c:v>Доходы от сдачи в аренду имущества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Лист1!$G$2</c:f>
              <c:numCache>
                <c:formatCode>0.0%</c:formatCode>
                <c:ptCount val="1"/>
                <c:pt idx="0">
                  <c:v>0.246</c:v>
                </c:pt>
              </c:numCache>
            </c:numRef>
          </c:val>
        </c:ser>
        <c:ser>
          <c:idx val="9"/>
          <c:order val="6"/>
          <c:tx>
            <c:strRef>
              <c:f>Лист1!$H$1</c:f>
              <c:strCache>
                <c:ptCount val="1"/>
                <c:pt idx="0">
                  <c:v>Плата за наем жилого фонда</c:v>
                </c:pt>
              </c:strCache>
            </c:strRef>
          </c:tx>
          <c:spPr>
            <a:solidFill>
              <a:srgbClr val="CC99FF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Лист1!$H$2</c:f>
              <c:numCache>
                <c:formatCode>0.0%</c:formatCode>
                <c:ptCount val="1"/>
                <c:pt idx="0">
                  <c:v>1.022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2239104"/>
        <c:axId val="42240640"/>
        <c:axId val="0"/>
      </c:bar3DChart>
      <c:catAx>
        <c:axId val="42239104"/>
        <c:scaling>
          <c:orientation val="minMax"/>
        </c:scaling>
        <c:delete val="0"/>
        <c:axPos val="b"/>
        <c:majorTickMark val="out"/>
        <c:minorTickMark val="none"/>
        <c:tickLblPos val="nextTo"/>
        <c:crossAx val="42240640"/>
        <c:crosses val="autoZero"/>
        <c:auto val="1"/>
        <c:lblAlgn val="ctr"/>
        <c:lblOffset val="100"/>
        <c:noMultiLvlLbl val="0"/>
      </c:catAx>
      <c:valAx>
        <c:axId val="42240640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42239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505223918653848"/>
          <c:y val="0.1923519681169813"/>
          <c:w val="0.29494776081346152"/>
          <c:h val="0.80167748782071691"/>
        </c:manualLayout>
      </c:layout>
      <c:overlay val="0"/>
      <c:txPr>
        <a:bodyPr/>
        <a:lstStyle/>
        <a:p>
          <a:pPr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589589373645145E-2"/>
          <c:y val="0.22197949334133399"/>
          <c:w val="0.53419909025139045"/>
          <c:h val="0.69971719888211659"/>
        </c:manualLayout>
      </c:layout>
      <c:pie3D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743908436681164"/>
          <c:y val="0.18633234608362523"/>
          <c:w val="0.33131706378466275"/>
          <c:h val="0.77101123320697873"/>
        </c:manualLayout>
      </c:layout>
      <c:overlay val="0"/>
      <c:txPr>
        <a:bodyPr anchor="t"/>
        <a:lstStyle/>
        <a:p>
          <a:pPr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i="1"/>
            </a:pPr>
            <a:r>
              <a:rPr lang="ru-RU" i="1" dirty="0"/>
              <a:t>Безвозмездные поступления </a:t>
            </a:r>
            <a:r>
              <a:rPr lang="ru-RU" i="1" dirty="0" smtClean="0"/>
              <a:t>за 2016 год</a:t>
            </a:r>
            <a:endParaRPr lang="ru-RU" i="1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2016</c:v>
                </c:pt>
              </c:strCache>
            </c:strRef>
          </c:tx>
          <c:dPt>
            <c:idx val="0"/>
            <c:bubble3D val="0"/>
            <c:spPr>
              <a:solidFill>
                <a:srgbClr val="00FF0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7030A0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4"/>
            <c:bubble3D val="0"/>
            <c:spPr>
              <a:solidFill>
                <a:srgbClr val="CC99FF"/>
              </a:solidFill>
            </c:spPr>
          </c:dPt>
          <c:dPt>
            <c:idx val="5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12607568525615517"/>
                  <c:y val="-0.16075829537458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75954385130624E-2"/>
                  <c:y val="-9.598401103581083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4437689685569721E-2"/>
                  <c:y val="5.544985742324930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153505269923356E-2"/>
                  <c:y val="0.1039949264896496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0380985705638107"/>
                  <c:y val="0.1806176628522761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7227893681595183E-2"/>
                  <c:y val="0.1980585490501056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Лист1!$A$2:$A$10</c:f>
              <c:strCache>
                <c:ptCount val="5"/>
                <c:pt idx="0">
                  <c:v>дотация на выравнивание бюджетной обеспеченности</c:v>
                </c:pt>
                <c:pt idx="1">
                  <c:v>субвенции на осуществление первичного воинскогоучета</c:v>
                </c:pt>
                <c:pt idx="2">
                  <c:v> обеспечение условий для развития физической культуры и массового спорта</c:v>
                </c:pt>
                <c:pt idx="3">
                  <c:v>на ремонт автомобильных дорог</c:v>
                </c:pt>
                <c:pt idx="4">
                  <c:v>оказание единовременной материальной помощи пострадавшим гражданам</c:v>
                </c:pt>
              </c:strCache>
            </c:strRef>
          </c:cat>
          <c:val>
            <c:numRef>
              <c:f>Лист1!$B$2:$B$10</c:f>
              <c:numCache>
                <c:formatCode>0.0%</c:formatCode>
                <c:ptCount val="9"/>
                <c:pt idx="0">
                  <c:v>0.77100000000000002</c:v>
                </c:pt>
                <c:pt idx="1">
                  <c:v>2.1000000000000001E-2</c:v>
                </c:pt>
                <c:pt idx="2">
                  <c:v>1.6E-2</c:v>
                </c:pt>
                <c:pt idx="3">
                  <c:v>0.19</c:v>
                </c:pt>
                <c:pt idx="4">
                  <c:v>2E-3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2178121500590964"/>
          <c:y val="0.10455421980530299"/>
          <c:w val="0.26884890845365089"/>
          <c:h val="0.84337508675082273"/>
        </c:manualLayout>
      </c:layout>
      <c:overlay val="0"/>
      <c:txPr>
        <a:bodyPr anchor="t"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579462676683575E-2"/>
          <c:y val="0.19550605488279094"/>
          <c:w val="0.39288202204001693"/>
          <c:h val="0.7566841232200256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План, тыс. руб.</c:v>
                </c:pt>
                <c:pt idx="1">
                  <c:v>Факт, тыс. руб.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1434</c:v>
                </c:pt>
                <c:pt idx="1">
                  <c:v>1458.1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План, тыс. руб.</c:v>
                </c:pt>
                <c:pt idx="1">
                  <c:v>Факт, тыс. руб.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288</c:v>
                </c:pt>
                <c:pt idx="1">
                  <c:v>102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План, тыс. руб.</c:v>
                </c:pt>
                <c:pt idx="1">
                  <c:v>Факт, тыс. руб.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4677.1000000000004</c:v>
                </c:pt>
                <c:pt idx="1">
                  <c:v>4663.1000000000004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4145664"/>
        <c:axId val="44147456"/>
        <c:axId val="82591232"/>
      </c:bar3DChart>
      <c:catAx>
        <c:axId val="44145664"/>
        <c:scaling>
          <c:orientation val="minMax"/>
        </c:scaling>
        <c:delete val="0"/>
        <c:axPos val="b"/>
        <c:majorTickMark val="in"/>
        <c:minorTickMark val="none"/>
        <c:tickLblPos val="high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4147456"/>
        <c:crosses val="autoZero"/>
        <c:auto val="1"/>
        <c:lblAlgn val="ctr"/>
        <c:lblOffset val="100"/>
        <c:noMultiLvlLbl val="0"/>
      </c:catAx>
      <c:valAx>
        <c:axId val="44147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145664"/>
        <c:crosses val="autoZero"/>
        <c:crossBetween val="between"/>
      </c:valAx>
      <c:serAx>
        <c:axId val="825912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4147456"/>
        <c:crosses val="autoZero"/>
      </c:serAx>
    </c:plotArea>
    <c:legend>
      <c:legendPos val="r"/>
      <c:layout/>
      <c:overlay val="0"/>
      <c:txPr>
        <a:bodyPr/>
        <a:lstStyle/>
        <a:p>
          <a:pPr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Удельный вес, </a:t>
            </a:r>
            <a:r>
              <a:rPr lang="ru-RU" dirty="0"/>
              <a:t>%</a:t>
            </a:r>
          </a:p>
        </c:rich>
      </c:tx>
      <c:layout>
        <c:manualLayout>
          <c:xMode val="edge"/>
          <c:yMode val="edge"/>
          <c:x val="0.4473611111111111"/>
          <c:y val="8.3333333333333367E-3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%</c:v>
                </c:pt>
              </c:strCache>
            </c:strRef>
          </c:tx>
          <c:dPt>
            <c:idx val="0"/>
            <c:bubble3D val="0"/>
            <c:spPr>
              <a:solidFill>
                <a:srgbClr val="FF00FF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explosion val="18"/>
            <c:spPr>
              <a:solidFill>
                <a:srgbClr val="FF9900"/>
              </a:solidFill>
            </c:spPr>
          </c:dPt>
          <c:dPt>
            <c:idx val="4"/>
            <c:bubble3D val="0"/>
            <c:spPr>
              <a:solidFill>
                <a:srgbClr val="00FF00"/>
              </a:solidFill>
            </c:spPr>
          </c:dPt>
          <c:dPt>
            <c:idx val="8"/>
            <c:bubble3D val="0"/>
            <c:explosion val="15"/>
            <c:spPr>
              <a:solidFill>
                <a:srgbClr val="6666FF"/>
              </a:solidFill>
              <a:ln>
                <a:solidFill>
                  <a:schemeClr val="tx2"/>
                </a:solidFill>
              </a:ln>
            </c:spPr>
          </c:dPt>
          <c:dPt>
            <c:idx val="9"/>
            <c:bubble3D val="0"/>
            <c:spPr>
              <a:solidFill>
                <a:srgbClr val="CC99FF"/>
              </a:solidFill>
            </c:spPr>
          </c:dPt>
          <c:dLbls>
            <c:dLbl>
              <c:idx val="0"/>
              <c:layout>
                <c:manualLayout>
                  <c:x val="8.8320392242636853E-2"/>
                  <c:y val="-2.0649606299212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188696898998824E-2"/>
                  <c:y val="-6.7926946631671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605515456401284E-2"/>
                  <c:y val="7.9052055993000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162433775639158"/>
                  <c:y val="7.114916885389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9.4537826868864056E-2"/>
                  <c:y val="-2.1932852143482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5.0561509672402055E-2"/>
                  <c:y val="-8.084645669291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0.10931776757072033"/>
                  <c:y val="-1.3023403324584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Лист1!$A$2:$A$14</c:f>
              <c:strCache>
                <c:ptCount val="12"/>
                <c:pt idx="0">
                  <c:v>0102</c:v>
                </c:pt>
                <c:pt idx="1">
                  <c:v>0104</c:v>
                </c:pt>
                <c:pt idx="2">
                  <c:v>0107</c:v>
                </c:pt>
                <c:pt idx="3">
                  <c:v>0113</c:v>
                </c:pt>
                <c:pt idx="4">
                  <c:v>0203</c:v>
                </c:pt>
                <c:pt idx="5">
                  <c:v>0309</c:v>
                </c:pt>
                <c:pt idx="6">
                  <c:v>0409</c:v>
                </c:pt>
                <c:pt idx="7">
                  <c:v>0501</c:v>
                </c:pt>
                <c:pt idx="8">
                  <c:v>0502</c:v>
                </c:pt>
                <c:pt idx="9">
                  <c:v>0503</c:v>
                </c:pt>
                <c:pt idx="10">
                  <c:v>1003</c:v>
                </c:pt>
                <c:pt idx="11">
                  <c:v>1101</c:v>
                </c:pt>
              </c:strCache>
            </c:strRef>
          </c:cat>
          <c:val>
            <c:numRef>
              <c:f>Лист1!$B$2:$B$14</c:f>
              <c:numCache>
                <c:formatCode>0.0%</c:formatCode>
                <c:ptCount val="13"/>
                <c:pt idx="0">
                  <c:v>0.108</c:v>
                </c:pt>
                <c:pt idx="1">
                  <c:v>0.45200000000000001</c:v>
                </c:pt>
                <c:pt idx="2">
                  <c:v>1.2E-2</c:v>
                </c:pt>
                <c:pt idx="3">
                  <c:v>0.01</c:v>
                </c:pt>
                <c:pt idx="4">
                  <c:v>1.4999999999999999E-2</c:v>
                </c:pt>
                <c:pt idx="5">
                  <c:v>8.9999999999999993E-3</c:v>
                </c:pt>
                <c:pt idx="6">
                  <c:v>0.249</c:v>
                </c:pt>
                <c:pt idx="7">
                  <c:v>4.0000000000000001E-3</c:v>
                </c:pt>
                <c:pt idx="8">
                  <c:v>3.5999999999999997E-2</c:v>
                </c:pt>
                <c:pt idx="9">
                  <c:v>3.1E-2</c:v>
                </c:pt>
                <c:pt idx="10">
                  <c:v>1E-3</c:v>
                </c:pt>
                <c:pt idx="11">
                  <c:v>1.6E-2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82424990278992905"/>
          <c:y val="3.7553368328958892E-2"/>
          <c:w val="0.16649083795081171"/>
          <c:h val="0.93135170603674544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0.30822</cdr:x>
      <cdr:y>0.29441</cdr:y>
    </cdr:from>
    <cdr:to>
      <cdr:x>0.44315</cdr:x>
      <cdr:y>0.55504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852" y="10328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0.29751</cdr:x>
      <cdr:y>0.27922</cdr:y>
    </cdr:from>
    <cdr:to>
      <cdr:x>0.43244</cdr:x>
      <cdr:y>0.53985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16224" y="1080120"/>
          <a:ext cx="914426" cy="1008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ECFA2-31F0-449E-A1E9-4E7B23A6E629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43179-3E6A-49C0-822E-1358885E5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68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43179-3E6A-49C0-822E-1358885E5CD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26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hyperlink" Target="http://www.google.ru/url?sa=i&amp;rct=j&amp;q=&amp;esrc=s&amp;source=images&amp;cd=&amp;cad=rja&amp;uact=8&amp;docid=H1HuRebhBcQTMM&amp;tbnid=I6BZUOWpo8I9mM:&amp;ved=0CAUQjRw&amp;url=http://zoo-farm.ru/page/10/&amp;ei=wwp1U4CmEq3Q4QTQ14D4DA&amp;bvm=bv.66917471,d.bGE&amp;psig=AFQjCNEpS9ZbQpF_XhFXI_Pp_q8cjDlAPQ&amp;ust=140026575562236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www.google.ru/url?sa=i&amp;rct=j&amp;q=&amp;esrc=s&amp;source=images&amp;cd=&amp;cad=rja&amp;uact=8&amp;docid=xa5Il0SqaDCgoM&amp;tbnid=SKp-DNgtVxy4lM:&amp;ved=0CAUQjRw&amp;url=http://go32.ru/news/incidents/4683-rybalka-na-desne-oboshlas-yunym-brakoneram-solidnym-shtrafom.html&amp;ei=gAt1U9DzIurm4QTBmIHoDw&amp;bvm=bv.66917471,d.bGE&amp;psig=AFQjCNE8W5krL_3d41w2ymWpvGY2be4NTw&amp;ust=1400265943935526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www.google.ru/url?sa=i&amp;rct=j&amp;q=&amp;esrc=s&amp;source=images&amp;cd=&amp;cad=rja&amp;uact=8&amp;docid=uvw1mKRFFyw9DM&amp;tbnid=HBaMo5yfEUAcaM:&amp;ved=0CAUQjRw&amp;url=http://vk.com/pages?oid=-20205030&amp;p=%D0%94%D0%BE%D1%82%D0%B0%D1%86%D0%B8%D1%8F_%D0%BC%D1%8D%D1%80%D0%B8%D0%B8_%D0%B3._%D0%9C%D0%BE%D1%81%D0%BA%D0%B2%D1%8B&amp;ei=ABl1U_ChDPT24QSG3oGwDg&amp;bvm=bv.66917471,d.bGE&amp;psig=AFQjCNHMzVo70hdx7twVgknRccXN_hEhnQ&amp;ust=140026932903563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rct=j&amp;q=&amp;esrc=s&amp;source=images&amp;cd=&amp;cad=rja&amp;uact=8&amp;docid=GXwZSpx09o9rzM&amp;tbnid=1BQP4QGD8xoobM:&amp;ved=0CAUQjRw&amp;url=http://nord-news.ru/news/2012/04/02/?newsid=28418&amp;ei=kBl1U-HZK4WK4gSB0IH4Bw&amp;bvm=bv.66917471,d.bGE&amp;psig=AFQjCNEXtXMsQuw1IAkJxHbHtVhAdbobyQ&amp;ust=1400269570568088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google.ru/url?sa=i&amp;rct=j&amp;q=&amp;esrc=s&amp;source=images&amp;cd=&amp;cad=rja&amp;uact=8&amp;docid=UInUUnjX2kUnSM&amp;tbnid=Ejygf_zBRRoKmM:&amp;ved=0CAUQjRw&amp;url=http://novostey.com/business/news570462.html&amp;ei=RBl1U4ntO6fa4QTaioGADw&amp;bvm=bv.66917471,d.bGE&amp;psig=AFQjCNH88JS4gJpunidHdV3z0ROJu4wWjQ&amp;ust=140026949080755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005064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CC00CC"/>
                </a:solidFill>
              </a:rPr>
              <a:t>Отчет об исполнении бюджета </a:t>
            </a:r>
            <a:r>
              <a:rPr lang="ru-RU" b="1" i="1" dirty="0" err="1" smtClean="0">
                <a:solidFill>
                  <a:srgbClr val="CC00CC"/>
                </a:solidFill>
              </a:rPr>
              <a:t>Новокривошеинского</a:t>
            </a:r>
            <a:r>
              <a:rPr lang="ru-RU" b="1" i="1" dirty="0" smtClean="0">
                <a:solidFill>
                  <a:srgbClr val="CC00CC"/>
                </a:solidFill>
              </a:rPr>
              <a:t> сельского поселения  </a:t>
            </a:r>
          </a:p>
          <a:p>
            <a:pPr algn="ctr"/>
            <a:r>
              <a:rPr lang="ru-RU" b="1" i="1" dirty="0" smtClean="0">
                <a:solidFill>
                  <a:srgbClr val="CC00CC"/>
                </a:solidFill>
              </a:rPr>
              <a:t>за 2016 год</a:t>
            </a:r>
            <a:endParaRPr lang="ru-RU" b="1" i="1" dirty="0">
              <a:solidFill>
                <a:srgbClr val="CC00CC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971714"/>
            <a:ext cx="7406640" cy="1472184"/>
          </a:xfrm>
        </p:spPr>
        <p:txBody>
          <a:bodyPr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ДЛЯ ГРАЖДАН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08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4422731"/>
              </p:ext>
            </p:extLst>
          </p:nvPr>
        </p:nvGraphicFramePr>
        <p:xfrm>
          <a:off x="395536" y="476675"/>
          <a:ext cx="8352929" cy="511754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888432"/>
                <a:gridCol w="1008112"/>
                <a:gridCol w="1080120"/>
                <a:gridCol w="1440160"/>
                <a:gridCol w="936105"/>
              </a:tblGrid>
              <a:tr h="64806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Дотации на выравнивание бюджетной обеспеченности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3592600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3592600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100,0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1794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Субвенции бюджетам муниципальных образований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99200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99200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100,0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03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на осуществление первичного воинского учета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99200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99200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1772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Иные межбюджетные трансферты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985300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971300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98,6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20,8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-обеспечение условий для развития физической культуры и массового спорта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86800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72800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83,9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3086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-на ремонт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автомобильных дорог общего пользования местного значения в рамках государственной программы « Развитие транспортной системы в Томской области»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844100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844100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6553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latin typeface="Times New Roman"/>
                        </a:rPr>
                        <a:t>- </a:t>
                      </a:r>
                      <a:r>
                        <a:rPr lang="ru-RU" sz="1400" b="0" i="0" u="none" strike="noStrike" baseline="0" dirty="0" smtClean="0">
                          <a:latin typeface="Times New Roman"/>
                        </a:rPr>
                        <a:t> на со финансирование по субсидии местным бюджетам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ремонт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автомобильных дорог общего пользования местного значения в рамках государственной программы « Развитие транспортной системы в Томской области» 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44400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44400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024744" cy="529128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безвозмездных  поступлений</a:t>
            </a:r>
            <a:endParaRPr lang="ru-RU" sz="20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1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056784" cy="1340768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безвозмездных  поступлений</a:t>
            </a:r>
            <a:endParaRPr lang="ru-RU" sz="20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3667228"/>
              </p:ext>
            </p:extLst>
          </p:nvPr>
        </p:nvGraphicFramePr>
        <p:xfrm>
          <a:off x="457200" y="1524000"/>
          <a:ext cx="8229600" cy="226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-на  оказание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единовременной материальной помощи пострадавшим гражданам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4677100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4663100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41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9815734"/>
              </p:ext>
            </p:extLst>
          </p:nvPr>
        </p:nvGraphicFramePr>
        <p:xfrm>
          <a:off x="1042988" y="1989138"/>
          <a:ext cx="6777037" cy="384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04664"/>
            <a:ext cx="7024744" cy="648072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безвозмездных поступлений</a:t>
            </a:r>
            <a:endParaRPr lang="ru-RU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698418"/>
              </p:ext>
            </p:extLst>
          </p:nvPr>
        </p:nvGraphicFramePr>
        <p:xfrm>
          <a:off x="1187624" y="980728"/>
          <a:ext cx="770485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6863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3625330"/>
              </p:ext>
            </p:extLst>
          </p:nvPr>
        </p:nvGraphicFramePr>
        <p:xfrm>
          <a:off x="1042988" y="1700808"/>
          <a:ext cx="6777037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поступления доходов в бюджет поселения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 2016 год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0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024744" cy="745152"/>
          </a:xfrm>
        </p:spPr>
        <p:txBody>
          <a:bodyPr anchor="ctr">
            <a:normAutofit/>
          </a:bodyPr>
          <a:lstStyle/>
          <a:p>
            <a:pPr algn="ctr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4. Расходы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0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9072955"/>
              </p:ext>
            </p:extLst>
          </p:nvPr>
        </p:nvGraphicFramePr>
        <p:xfrm>
          <a:off x="827584" y="1340768"/>
          <a:ext cx="7992888" cy="4962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242"/>
                <a:gridCol w="2574674"/>
                <a:gridCol w="962556"/>
                <a:gridCol w="1224136"/>
                <a:gridCol w="1440160"/>
                <a:gridCol w="1080120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Содержание главы поселения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696700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696700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10,8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0104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Расходы на администрацию поселения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2972100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2905800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97,8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45,2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0107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Обеспечение проведение</a:t>
                      </a:r>
                      <a:r>
                        <a:rPr lang="ru-RU" sz="1500" baseline="0" dirty="0" smtClean="0">
                          <a:latin typeface="+mn-lt"/>
                          <a:cs typeface="Times New Roman" panose="02020603050405020304" pitchFamily="18" charset="0"/>
                        </a:rPr>
                        <a:t> выборов и референдумов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76000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76000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1,2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0113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62700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62700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0203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99200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99200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1,5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0309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55000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55000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0,9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Осуществление расходов по разделам и подразделам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68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5356337"/>
              </p:ext>
            </p:extLst>
          </p:nvPr>
        </p:nvGraphicFramePr>
        <p:xfrm>
          <a:off x="683568" y="1772816"/>
          <a:ext cx="8280920" cy="4307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9114"/>
                <a:gridCol w="2747969"/>
                <a:gridCol w="1101429"/>
                <a:gridCol w="1224136"/>
                <a:gridCol w="1344639"/>
                <a:gridCol w="1103633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 </a:t>
                      </a:r>
                      <a:r>
                        <a:rPr lang="ru-RU" sz="1400" dirty="0" err="1" smtClean="0"/>
                        <a:t>руб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0409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экономика (дорожный фонд поселения)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1760600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1603400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91,1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24,9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27000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25000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92,6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0,4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258200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233800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90,5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3,6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223900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196800  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87,9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3,1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0801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364600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364600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5,7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1003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Социальная</a:t>
                      </a:r>
                      <a:r>
                        <a:rPr lang="ru-RU" sz="1500" baseline="0" dirty="0" smtClean="0">
                          <a:latin typeface="+mn-lt"/>
                          <a:cs typeface="Times New Roman" panose="02020603050405020304" pitchFamily="18" charset="0"/>
                        </a:rPr>
                        <a:t> политика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0,1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1101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Физкультура и спорт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117700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103800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88,2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1,6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5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6723700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6432800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95,7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100,0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Осуществление расходов по разделам и подразделам(продолжение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47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1608849"/>
              </p:ext>
            </p:extLst>
          </p:nvPr>
        </p:nvGraphicFramePr>
        <p:xfrm>
          <a:off x="457200" y="15240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Распределение расходов 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по разделам и подразделам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 за 2016 год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25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84784"/>
            <a:ext cx="7848872" cy="482453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dirty="0"/>
              <a:t> </a:t>
            </a:r>
            <a:r>
              <a:rPr lang="ru-RU" dirty="0" smtClean="0"/>
              <a:t>	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января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года по Администрации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Новокривошеинского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имелась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кредиторская задолженность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14464,15 руб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 коммунальные услуги).</a:t>
            </a:r>
          </a:p>
          <a:p>
            <a:pPr marL="6858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2017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по Администрации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Новокривошеинского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сложилась кредиторская задолженность в размере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25862,84 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 коммунальные услуги и фактический объем потребления ГСМ).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066130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</a:rPr>
              <a:t>Анализ кредиторской задолженности</a:t>
            </a:r>
            <a:br>
              <a:rPr lang="ru-RU" sz="2800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</a:rPr>
              <a:t>за 2016 год</a:t>
            </a:r>
            <a:endParaRPr lang="ru-RU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4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268760"/>
            <a:ext cx="7498080" cy="480060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1500" dirty="0" smtClean="0"/>
              <a:t>	</a:t>
            </a:r>
          </a:p>
          <a:p>
            <a:pPr marL="0" indent="0" algn="just">
              <a:buNone/>
            </a:pPr>
            <a:r>
              <a:rPr lang="ru-RU" sz="1500" dirty="0" smtClean="0"/>
              <a:t>            Бюджет муниципального образования </a:t>
            </a:r>
            <a:r>
              <a:rPr lang="ru-RU" sz="1500" dirty="0" err="1" smtClean="0"/>
              <a:t>Новокривошеинского</a:t>
            </a:r>
            <a:r>
              <a:rPr lang="ru-RU" sz="1500" dirty="0" smtClean="0"/>
              <a:t> сельского поселения исполнен в соответствии с требованиями и нормами действующего бюджетного законодательства.</a:t>
            </a:r>
          </a:p>
          <a:p>
            <a:pPr marL="0" indent="0" algn="just">
              <a:buNone/>
            </a:pPr>
            <a:r>
              <a:rPr lang="ru-RU" sz="1500" dirty="0"/>
              <a:t> </a:t>
            </a:r>
            <a:r>
              <a:rPr lang="ru-RU" sz="1500" dirty="0" smtClean="0"/>
              <a:t>           Поступление налоговых и неналоговых доходов за текущий год составило 90,6 от плана, что на 9,4% меньше плана поступления доходов на 2016 год. Очень низкий % собираемости по  земельному налогу, что составляет 70,5%. Причиной отклонения от планового процента является, в том что большинство налогоплательщиков не получили квитанции на уплату за земельный налог (в частности касающихся земельных паев). В 2016 году не оказалось данных в налоговой базе. С арендаторами, являющими должниками за аренду имущества, земельных участков и по найму жилья ведется постоянно разъяснительная работа, направляются претензии, предупреждения о задолженности.</a:t>
            </a:r>
          </a:p>
          <a:p>
            <a:pPr marL="0" indent="0" algn="just">
              <a:buNone/>
            </a:pPr>
            <a:r>
              <a:rPr lang="ru-RU" sz="1500" dirty="0"/>
              <a:t> </a:t>
            </a:r>
            <a:r>
              <a:rPr lang="ru-RU" sz="1500" dirty="0" smtClean="0"/>
              <a:t>          Поступление иных межбюджетных трансфертов за 2016 год составило 98,6% от плана, что на 1,4% меньше плана.</a:t>
            </a:r>
            <a:r>
              <a:rPr lang="ru-RU" sz="1500" dirty="0"/>
              <a:t> </a:t>
            </a:r>
            <a:r>
              <a:rPr lang="ru-RU" sz="1500" dirty="0" smtClean="0"/>
              <a:t>В основном это связано с тем, что в конце года вернули целевые денежные средства в областной бюджет –на развитие физической культуры и спорта.</a:t>
            </a:r>
          </a:p>
          <a:p>
            <a:pPr marL="0" indent="0" algn="just">
              <a:buNone/>
            </a:pPr>
            <a:r>
              <a:rPr lang="ru-RU" sz="1500" dirty="0"/>
              <a:t> </a:t>
            </a:r>
            <a:r>
              <a:rPr lang="ru-RU" sz="1500" dirty="0" smtClean="0"/>
              <a:t>        Исполнение плана по </a:t>
            </a:r>
            <a:r>
              <a:rPr lang="ru-RU" sz="1500" dirty="0"/>
              <a:t>расходам составило </a:t>
            </a:r>
            <a:r>
              <a:rPr lang="ru-RU" sz="1500" dirty="0" smtClean="0"/>
              <a:t>95.7% от плановых показателей. Это связано с тем что последнее поступление в бюджет поселения доходов было в конце декабря 2016 года. Администрация не успела воспользоваться ими </a:t>
            </a:r>
            <a:r>
              <a:rPr lang="ru-RU" sz="1500" dirty="0" smtClean="0"/>
              <a:t>т.к</a:t>
            </a:r>
            <a:r>
              <a:rPr lang="ru-RU" sz="1500" dirty="0" smtClean="0"/>
              <a:t>. последняя дата приема заявок на финансирование расходов 27.12.2016г. (завершение операций по исполнению бюджета в текущем финансовом году).</a:t>
            </a:r>
          </a:p>
          <a:p>
            <a:pPr marL="0" indent="0" algn="just">
              <a:buNone/>
            </a:pPr>
            <a:r>
              <a:rPr lang="ru-RU" sz="1500" dirty="0"/>
              <a:t>	</a:t>
            </a:r>
            <a:r>
              <a:rPr lang="ru-RU" sz="1500" dirty="0" smtClean="0"/>
              <a:t>Общая кредиторская задолженность </a:t>
            </a:r>
            <a:r>
              <a:rPr lang="ru-RU" sz="1500" dirty="0" smtClean="0"/>
              <a:t>Администрации </a:t>
            </a:r>
            <a:r>
              <a:rPr lang="ru-RU" sz="1500" dirty="0" err="1" smtClean="0"/>
              <a:t>Новокривошеинского</a:t>
            </a:r>
            <a:r>
              <a:rPr lang="ru-RU" sz="1500" dirty="0" smtClean="0"/>
              <a:t> сельского поселения по состоянию на 01.01.2017 года увеличилась на 78,8 %  по сравнению с 01.01.2016 года за счет того, что кроме платежей за коммунальные услуги в текущем году  оплачиваем за ГСМ по фактическому объему потребления.</a:t>
            </a:r>
            <a:endParaRPr lang="ru-RU" sz="15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Заключение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 descr="C:\Program Files (x86)\Microsoft Office\MEDIA\OFFICE14\Lines\BD21315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011577"/>
            <a:ext cx="4219575" cy="56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88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вашему вниманию Отчет об исполнении бюджета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Новокривошеин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ского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2016 год в рамках проекта 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 предназначен, прежде всего, для жителей, не обладающих специальными знаниями в сфере бюджетного законодательства. Информация,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представленная в данной презентации, знакомит жителей с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характеристиками бюджета поселения и результатами его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за прошедший период текущего года.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	Надеемся, что представление бюджета и бюджетного процесса в понятной для жителей форме повысит уровень общественного участия граждан в бюджетном процессе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Новокривошеин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ского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1 категории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главный бухгалтер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Т.А.Дубанос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20880" cy="1224136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Уважаемые  жители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Новокривошеинского</a:t>
            </a:r>
            <a:r>
              <a:rPr lang="ru-RU" sz="3200" b="1" i="1" dirty="0" smtClean="0">
                <a:solidFill>
                  <a:srgbClr val="FF0000"/>
                </a:solidFill>
              </a:rPr>
              <a:t> сельского поселения!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3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78972" y="3297758"/>
            <a:ext cx="5298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  <a:endParaRPr lang="ru-RU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52155" y="2480122"/>
            <a:ext cx="335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</a:t>
            </a:r>
            <a:endParaRPr lang="ru-RU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23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268760"/>
            <a:ext cx="7168840" cy="4979640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0" algn="just">
              <a:buNone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Новокривошеин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ского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на 2016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принят Решением Совета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Новокривошеинского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от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.12.2015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№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доходам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2016 год в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5652,5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по расходам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год  в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5652,5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Решение о бюджете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Новокривошеин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ского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прошедший период вносились 7 раз: решением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04.04.2016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159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решением от 12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.05.2016 №165,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.07.2016 №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175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решением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.08.2016 №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177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решением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.10.2016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181, решением от 16.12.2016 № 187, решением от 23.12.2016 № 190.</a:t>
            </a: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Уточненный план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года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01 января 2017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по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6399,1тыс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руб., по расходам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6723,7 тыс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Дефицит бюджета покрыт за счет остатка средств на счете поселения, сложившегося на 01 января 2016 г. в размере 324,6 тыс. рублей.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 состоянию на 01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2017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план по доходам исполнен в сумме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6223,2 тыс. руб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что составляет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97,3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от планового показателя; исполнение по расходам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6432,8 тыс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руб., что составляет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95,7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от плана.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24744" cy="889168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Основные показатели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1" name="Picture 3" descr="C:\Program Files (x86)\Microsoft Office\MEDIA\OFFICE14\Lines\BD21315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726782"/>
            <a:ext cx="4219575" cy="56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31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43608" y="1312384"/>
            <a:ext cx="6777317" cy="4059813"/>
          </a:xfrm>
        </p:spPr>
        <p:txBody>
          <a:bodyPr/>
          <a:lstStyle/>
          <a:p>
            <a:pPr marL="68580" indent="0" algn="ctr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Новокривошеинского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</a:t>
            </a:r>
          </a:p>
          <a:p>
            <a:pPr marL="68580" indent="0" algn="ctr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состоят из следующих поступлений: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алог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доходы физических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товары (работы, услуги), реализуемые на территории Российской Федерации (акцизы):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оходы от уплаты акцизов на дизельное топливо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оходы от уплаты акцизов на моторные масла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оходы от уплаты акцизов на автомобильный бензин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оходы от уплаты акцизов на прямогонный бензин 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(налог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 физических лиц,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налог)</a:t>
            </a:r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024744" cy="745152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1. Налоговые доходы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201622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246544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09120"/>
            <a:ext cx="208823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09120"/>
            <a:ext cx="18002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81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89324"/>
              </p:ext>
            </p:extLst>
          </p:nvPr>
        </p:nvGraphicFramePr>
        <p:xfrm>
          <a:off x="395536" y="548680"/>
          <a:ext cx="8280920" cy="64981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4376"/>
                <a:gridCol w="1368152"/>
                <a:gridCol w="1368152"/>
                <a:gridCol w="1080120"/>
                <a:gridCol w="1080120"/>
              </a:tblGrid>
              <a:tr h="5814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 </a:t>
                      </a:r>
                      <a:r>
                        <a:rPr lang="ru-RU" sz="1400" dirty="0" err="1" smtClean="0"/>
                        <a:t>испол-нения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прибыль,</a:t>
                      </a:r>
                      <a:r>
                        <a:rPr lang="ru-RU" sz="1500" b="1" baseline="0" dirty="0" smtClean="0"/>
                        <a:t> доходы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543000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556200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102,4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38,1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35136">
                <a:tc>
                  <a:txBody>
                    <a:bodyPr/>
                    <a:lstStyle/>
                    <a:p>
                      <a:r>
                        <a:rPr lang="ru-RU" sz="1400" i="1" dirty="0" smtClean="0"/>
                        <a:t>- НДФЛ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/>
                        <a:t>543000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556200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/>
                        <a:t>102,4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38,1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4428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товары (работы, услуги)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750000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788500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105,1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54,1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4428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400" i="1" dirty="0" smtClean="0"/>
                        <a:t>-доходы</a:t>
                      </a:r>
                      <a:r>
                        <a:rPr lang="ru-RU" sz="1400" i="1" baseline="0" dirty="0" smtClean="0"/>
                        <a:t> от уплаты акцизов на дизельное топливо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i="1" baseline="0" dirty="0" smtClean="0"/>
                        <a:t>-доходы от уплаты акцизов на моторный масла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i="1" baseline="0" dirty="0" smtClean="0"/>
                        <a:t>-доходы от уплаты акцизов на автомобильный бензин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i="1" baseline="0" dirty="0" smtClean="0"/>
                        <a:t>-доходы от уплаты акцизов на прямогонный бензин</a:t>
                      </a:r>
                      <a:endParaRPr lang="ru-RU" sz="14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/>
                        <a:t>260000</a:t>
                      </a:r>
                    </a:p>
                    <a:p>
                      <a:pPr algn="r"/>
                      <a:endParaRPr lang="ru-RU" sz="1400" i="1" dirty="0" smtClean="0"/>
                    </a:p>
                    <a:p>
                      <a:pPr algn="r"/>
                      <a:r>
                        <a:rPr lang="ru-RU" sz="1400" i="1" dirty="0" smtClean="0"/>
                        <a:t>4100</a:t>
                      </a:r>
                    </a:p>
                    <a:p>
                      <a:pPr algn="r"/>
                      <a:endParaRPr lang="ru-RU" sz="1400" i="1" dirty="0" smtClean="0"/>
                    </a:p>
                    <a:p>
                      <a:pPr algn="r"/>
                      <a:r>
                        <a:rPr lang="ru-RU" sz="1400" i="1" dirty="0" smtClean="0"/>
                        <a:t>525800</a:t>
                      </a:r>
                    </a:p>
                    <a:p>
                      <a:pPr algn="r"/>
                      <a:endParaRPr lang="ru-RU" sz="1400" i="1" dirty="0" smtClean="0"/>
                    </a:p>
                    <a:p>
                      <a:pPr algn="r"/>
                      <a:r>
                        <a:rPr lang="ru-RU" sz="1400" i="1" dirty="0" smtClean="0"/>
                        <a:t>-39900</a:t>
                      </a:r>
                    </a:p>
                    <a:p>
                      <a:pPr algn="r"/>
                      <a:endParaRPr lang="ru-RU" sz="1400" i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269500</a:t>
                      </a:r>
                    </a:p>
                    <a:p>
                      <a:pPr algn="r"/>
                      <a:endParaRPr lang="ru-RU" sz="1400" i="1" dirty="0" smtClean="0">
                        <a:latin typeface="+mn-lt"/>
                        <a:cs typeface="+mn-cs"/>
                      </a:endParaRPr>
                    </a:p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4100</a:t>
                      </a:r>
                    </a:p>
                    <a:p>
                      <a:pPr algn="r"/>
                      <a:endParaRPr lang="ru-RU" sz="1400" i="1" dirty="0" smtClean="0">
                        <a:latin typeface="+mn-lt"/>
                        <a:cs typeface="+mn-cs"/>
                      </a:endParaRPr>
                    </a:p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554700</a:t>
                      </a:r>
                    </a:p>
                    <a:p>
                      <a:pPr algn="r"/>
                      <a:endParaRPr lang="ru-RU" sz="1400" i="1" dirty="0" smtClean="0">
                        <a:latin typeface="+mn-lt"/>
                        <a:cs typeface="+mn-cs"/>
                      </a:endParaRPr>
                    </a:p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-39900</a:t>
                      </a:r>
                    </a:p>
                    <a:p>
                      <a:pPr algn="r"/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/>
                        <a:t>103,6</a:t>
                      </a:r>
                    </a:p>
                    <a:p>
                      <a:pPr algn="r"/>
                      <a:endParaRPr lang="ru-RU" sz="14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  <a:p>
                      <a:pPr algn="r"/>
                      <a:endParaRPr lang="ru-RU" sz="14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105,5</a:t>
                      </a:r>
                    </a:p>
                    <a:p>
                      <a:pPr algn="r"/>
                      <a:endParaRPr lang="ru-RU" sz="14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  <a:p>
                      <a:pPr algn="r"/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18,5</a:t>
                      </a:r>
                    </a:p>
                    <a:p>
                      <a:pPr algn="r"/>
                      <a:endParaRPr lang="ru-RU" sz="1400" i="1" dirty="0" smtClean="0">
                        <a:latin typeface="+mn-lt"/>
                        <a:cs typeface="+mn-cs"/>
                      </a:endParaRPr>
                    </a:p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0,3</a:t>
                      </a:r>
                    </a:p>
                    <a:p>
                      <a:pPr algn="r"/>
                      <a:endParaRPr lang="ru-RU" sz="1400" i="1" dirty="0" smtClean="0">
                        <a:latin typeface="+mn-lt"/>
                        <a:cs typeface="+mn-cs"/>
                      </a:endParaRPr>
                    </a:p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38,0</a:t>
                      </a:r>
                    </a:p>
                    <a:p>
                      <a:pPr algn="r"/>
                      <a:endParaRPr lang="ru-RU" sz="1400" i="1" dirty="0" smtClean="0">
                        <a:latin typeface="+mn-lt"/>
                        <a:cs typeface="+mn-cs"/>
                      </a:endParaRPr>
                    </a:p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-2,7</a:t>
                      </a:r>
                    </a:p>
                    <a:p>
                      <a:pPr algn="r"/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59380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имущество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/>
                        <a:t>128000</a:t>
                      </a:r>
                      <a:endParaRPr lang="ru-RU" sz="1500" b="1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+mn-lt"/>
                          <a:cs typeface="+mn-cs"/>
                        </a:rPr>
                        <a:t>100100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+mn-lt"/>
                          <a:cs typeface="+mn-cs"/>
                        </a:rPr>
                        <a:t>78,2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+mn-lt"/>
                          <a:cs typeface="+mn-cs"/>
                        </a:rPr>
                        <a:t>6,9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i="1" dirty="0" smtClean="0"/>
                        <a:t>- налог на имущество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/>
                        <a:t>30000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/>
                        <a:t>30900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/>
                        <a:t>103,0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2,1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i="1" dirty="0" smtClean="0"/>
                        <a:t>- земельный налог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/>
                        <a:t>98000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69100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70,5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4,8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50088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Задолженность и перерасчеты по отмененным налогам, сборам и иным обязательным платежам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j-lt"/>
                          <a:cs typeface="Times New Roman" pitchFamily="18" charset="0"/>
                        </a:rPr>
                        <a:t>13000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j-lt"/>
                          <a:cs typeface="Times New Roman" pitchFamily="18" charset="0"/>
                        </a:rPr>
                        <a:t>13300</a:t>
                      </a:r>
                      <a:endParaRPr lang="ru-RU" sz="15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j-lt"/>
                          <a:cs typeface="Times New Roman" pitchFamily="18" charset="0"/>
                        </a:rPr>
                        <a:t>102,3</a:t>
                      </a:r>
                      <a:endParaRPr lang="ru-RU" sz="15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j-lt"/>
                          <a:cs typeface="Times New Roman" pitchFamily="18" charset="0"/>
                        </a:rPr>
                        <a:t>0,9</a:t>
                      </a:r>
                      <a:endParaRPr lang="ru-RU" sz="15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44368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 (по обстоятельствам, возникшим до 1 января 2006 года), мобилизуемый на территориях поселений</a:t>
                      </a:r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+mj-lt"/>
                          <a:cs typeface="Times New Roman" pitchFamily="18" charset="0"/>
                        </a:rPr>
                        <a:t>13000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+mj-lt"/>
                          <a:cs typeface="Times New Roman" pitchFamily="18" charset="0"/>
                        </a:rPr>
                        <a:t>13300</a:t>
                      </a:r>
                      <a:endParaRPr lang="ru-RU" sz="1400" b="0" i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+mj-lt"/>
                          <a:cs typeface="Times New Roman" pitchFamily="18" charset="0"/>
                        </a:rPr>
                        <a:t>102,3</a:t>
                      </a:r>
                      <a:endParaRPr lang="ru-RU" sz="1400" b="0" i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+mj-lt"/>
                          <a:cs typeface="Times New Roman" pitchFamily="18" charset="0"/>
                        </a:rPr>
                        <a:t>0,9</a:t>
                      </a:r>
                      <a:endParaRPr lang="ru-RU" sz="1400" b="0" i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44368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ВСЕГО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1434000</a:t>
                      </a:r>
                      <a:endParaRPr lang="ru-RU" sz="1500" b="1" dirty="0" smtClean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1458100</a:t>
                      </a:r>
                      <a:endParaRPr lang="ru-RU" sz="15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101,7</a:t>
                      </a:r>
                      <a:endParaRPr lang="ru-RU" sz="15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100</a:t>
                      </a:r>
                      <a:endParaRPr lang="ru-RU" sz="15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6696744" cy="504056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налоговых доходов</a:t>
            </a:r>
            <a:endParaRPr lang="ru-RU" sz="20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90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Новокривошеинского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состоят из следующих поступлений: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сдачи в аренду имущества 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рочие поступления от использования имущества – плата за наем жилого фонда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2. Неналоговые 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доходы</a:t>
            </a:r>
          </a:p>
        </p:txBody>
      </p:sp>
      <p:pic>
        <p:nvPicPr>
          <p:cNvPr id="2052" name="Picture 4" descr="http://zoo-farm.ru/wp-content/uploads/2012/07/kak-vzyat-zemelnyj-uchastok-v-arend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2088232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o32.ru/uploads/posts/2012-12/1355291163_ynie-brakonieri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09120"/>
            <a:ext cx="2160240" cy="180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arenda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1" y="4509120"/>
            <a:ext cx="2088232" cy="1800200"/>
          </a:xfrm>
          <a:prstGeom prst="rect">
            <a:avLst/>
          </a:prstGeom>
        </p:spPr>
      </p:pic>
      <p:pic>
        <p:nvPicPr>
          <p:cNvPr id="9" name="Рисунок 8" descr="f1369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7984" y="4509120"/>
            <a:ext cx="201622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6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5531373"/>
              </p:ext>
            </p:extLst>
          </p:nvPr>
        </p:nvGraphicFramePr>
        <p:xfrm>
          <a:off x="971601" y="1628800"/>
          <a:ext cx="7425106" cy="31699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840862"/>
                <a:gridCol w="1341197"/>
                <a:gridCol w="1362556"/>
                <a:gridCol w="1083156"/>
                <a:gridCol w="7973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 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Доходы</a:t>
                      </a:r>
                      <a:r>
                        <a:rPr lang="ru-RU" sz="1500" baseline="0" dirty="0" smtClean="0"/>
                        <a:t> от сдачи в аренду имущества</a:t>
                      </a:r>
                      <a:endParaRPr lang="ru-RU" sz="1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248000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61100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21,2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59,9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Прочие</a:t>
                      </a:r>
                      <a:r>
                        <a:rPr lang="ru-RU" sz="1500" baseline="0" dirty="0" smtClean="0"/>
                        <a:t> поступления от использования имущества – плата за наем жилого фонда</a:t>
                      </a:r>
                      <a:endParaRPr lang="ru-RU" sz="1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40000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40900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14,2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40,1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ВСЕГО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288000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102000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35,4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024744" cy="673144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неналоговых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</a:t>
            </a:r>
            <a:endParaRPr lang="ru-RU" sz="20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20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76672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плана по налоговым и неналоговым доходам бюджета поселения 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год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4941168"/>
            <a:ext cx="7344816" cy="156592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b="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5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760920502"/>
              </p:ext>
            </p:extLst>
          </p:nvPr>
        </p:nvGraphicFramePr>
        <p:xfrm>
          <a:off x="251520" y="-243408"/>
          <a:ext cx="8784976" cy="6381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023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12777"/>
            <a:ext cx="6777317" cy="2304256"/>
          </a:xfrm>
        </p:spPr>
        <p:txBody>
          <a:bodyPr/>
          <a:lstStyle/>
          <a:p>
            <a:pPr marL="68580" lvl="0" indent="0">
              <a:buClr>
                <a:srgbClr val="94C600"/>
              </a:buClr>
              <a:buNone/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Доходы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500" dirty="0" err="1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Новокривошеинского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безвозмездных поступлений состоят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следующих поступлений:</a:t>
            </a: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на выравнивание бюджетной обеспеченности</a:t>
            </a:r>
            <a:endParaRPr lang="ru-RU" sz="1500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субвенций (на осуществление первичного воинского учета)</a:t>
            </a:r>
            <a:endParaRPr lang="ru-RU" sz="1500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иных межбюджетных трансфертов (поступление из областного и районного бюджета)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</a:rPr>
              <a:t>3. Безвозмездные поступления</a:t>
            </a:r>
            <a:endParaRPr lang="ru-RU" sz="32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http://cs413427.vk.me/v413427393/6c7f/vMY_64OER1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200749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novostey.com/i4/2014/01/09/6dfa3e2ac8926a4360b5a8eb67e673f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21088"/>
            <a:ext cx="185620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nord-news.ru/img/newsimages/20120402/1_ace3b4cebd9d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1800200" cy="160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52e032871b8b2dfa6932bf26f6008ba7-300xx2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4248" y="4221088"/>
            <a:ext cx="1676669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3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3100</TotalTime>
  <Words>726</Words>
  <Application>Microsoft Office PowerPoint</Application>
  <PresentationFormat>Экран (4:3)</PresentationFormat>
  <Paragraphs>346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БЮДЖЕТ ДЛЯ ГРАЖДАН</vt:lpstr>
      <vt:lpstr>Уважаемые  жители Новокривошеинского сельского поселения!</vt:lpstr>
      <vt:lpstr>Основные показатели</vt:lpstr>
      <vt:lpstr>1. Налоговые доходы</vt:lpstr>
      <vt:lpstr>Поступление налоговых доходов</vt:lpstr>
      <vt:lpstr>2. Неналоговые доходы</vt:lpstr>
      <vt:lpstr>Поступление неналоговых доходов</vt:lpstr>
      <vt:lpstr>   </vt:lpstr>
      <vt:lpstr>3. Безвозмездные поступления</vt:lpstr>
      <vt:lpstr>Доходы от безвозмездных  поступлений</vt:lpstr>
      <vt:lpstr>Доходы от безвозмездных  поступлений</vt:lpstr>
      <vt:lpstr>Распределение безвозмездных поступлений</vt:lpstr>
      <vt:lpstr>Анализ поступления доходов в бюджет поселения  за  2016 год  </vt:lpstr>
      <vt:lpstr>4. Расходы</vt:lpstr>
      <vt:lpstr>Осуществление расходов по разделам и подразделам</vt:lpstr>
      <vt:lpstr>Осуществление расходов по разделам и подразделам(продолжение)</vt:lpstr>
      <vt:lpstr>Распределение расходов по разделам и подразделам за 2016 год</vt:lpstr>
      <vt:lpstr>Анализ кредиторской задолженности за 2016 год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537</cp:revision>
  <cp:lastPrinted>2017-04-19T08:43:46Z</cp:lastPrinted>
  <dcterms:created xsi:type="dcterms:W3CDTF">2014-05-15T13:46:29Z</dcterms:created>
  <dcterms:modified xsi:type="dcterms:W3CDTF">2017-04-20T02:52:56Z</dcterms:modified>
</cp:coreProperties>
</file>