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75" r:id="rId9"/>
    <p:sldId id="267" r:id="rId10"/>
    <p:sldId id="269" r:id="rId11"/>
    <p:sldId id="286" r:id="rId12"/>
    <p:sldId id="271" r:id="rId13"/>
    <p:sldId id="266" r:id="rId14"/>
    <p:sldId id="268" r:id="rId15"/>
    <p:sldId id="273" r:id="rId16"/>
    <p:sldId id="276" r:id="rId17"/>
    <p:sldId id="277" r:id="rId18"/>
    <p:sldId id="272" r:id="rId19"/>
    <p:sldId id="280" r:id="rId20"/>
    <p:sldId id="281" r:id="rId21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CC99FF"/>
    <a:srgbClr val="00FF00"/>
    <a:srgbClr val="FF00FF"/>
    <a:srgbClr val="3333FF"/>
    <a:srgbClr val="FF99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8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148" y="-9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51140162384848"/>
          <c:y val="0.30019807492849349"/>
          <c:w val="0.30807711773715551"/>
          <c:h val="0.57949511833991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Лист1!$B$2</c:f>
              <c:numCache>
                <c:formatCode>0.0%</c:formatCode>
                <c:ptCount val="1"/>
                <c:pt idx="0">
                  <c:v>1.0189999999999999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уплаты акцизов</c:v>
                </c:pt>
              </c:strCache>
            </c:strRef>
          </c:tx>
          <c:spPr>
            <a:solidFill>
              <a:srgbClr val="FF9900"/>
            </a:solidFill>
            <a:ln w="3175"/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Лист1!$C$2</c:f>
              <c:numCache>
                <c:formatCode>0.0%</c:formatCode>
                <c:ptCount val="1"/>
                <c:pt idx="0">
                  <c:v>1.048</c:v>
                </c:pt>
              </c:numCache>
            </c:numRef>
          </c:val>
        </c:ser>
        <c:ser>
          <c:idx val="4"/>
          <c:order val="2"/>
          <c:tx>
            <c:strRef>
              <c:f>Лист1!$D$1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Лист1!$D$2</c:f>
              <c:numCache>
                <c:formatCode>0.0%</c:formatCode>
                <c:ptCount val="1"/>
                <c:pt idx="0">
                  <c:v>1.0569999999999999</c:v>
                </c:pt>
              </c:numCache>
            </c:numRef>
          </c:val>
        </c:ser>
        <c:ser>
          <c:idx val="5"/>
          <c:order val="3"/>
          <c:tx>
            <c:strRef>
              <c:f>Лист1!$E$1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6666FF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Лист1!$E$2</c:f>
              <c:numCache>
                <c:formatCode>0.0%</c:formatCode>
                <c:ptCount val="1"/>
                <c:pt idx="0">
                  <c:v>1.024</c:v>
                </c:pt>
              </c:numCache>
            </c:numRef>
          </c:val>
        </c:ser>
        <c:ser>
          <c:idx val="7"/>
          <c:order val="4"/>
          <c:tx>
            <c:strRef>
              <c:f>Лист1!$F$1</c:f>
              <c:strCache>
                <c:ptCount val="1"/>
                <c:pt idx="0">
                  <c:v>Земельный налог (по обстоятельствам, возникшим до 1 января 2006 года)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Лист1!$F$2</c:f>
              <c:numCache>
                <c:formatCode>0.0%</c:formatCode>
                <c:ptCount val="1"/>
                <c:pt idx="0">
                  <c:v>1.0149999999999999</c:v>
                </c:pt>
              </c:numCache>
            </c:numRef>
          </c:val>
        </c:ser>
        <c:ser>
          <c:idx val="8"/>
          <c:order val="5"/>
          <c:tx>
            <c:strRef>
              <c:f>Лист1!$G$1</c:f>
              <c:strCache>
                <c:ptCount val="1"/>
                <c:pt idx="0">
                  <c:v>Доходы от сдачи в аренду имущества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Лист1!$G$2</c:f>
              <c:numCache>
                <c:formatCode>0.0%</c:formatCode>
                <c:ptCount val="1"/>
                <c:pt idx="0">
                  <c:v>0.78300000000000003</c:v>
                </c:pt>
              </c:numCache>
            </c:numRef>
          </c:val>
        </c:ser>
        <c:ser>
          <c:idx val="9"/>
          <c:order val="6"/>
          <c:tx>
            <c:strRef>
              <c:f>Лист1!$H$1</c:f>
              <c:strCache>
                <c:ptCount val="1"/>
                <c:pt idx="0">
                  <c:v>Плата за наем жилого фонда</c:v>
                </c:pt>
              </c:strCache>
            </c:strRef>
          </c:tx>
          <c:spPr>
            <a:solidFill>
              <a:srgbClr val="CC99FF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Лист1!$H$2</c:f>
              <c:numCache>
                <c:formatCode>0.0%</c:formatCode>
                <c:ptCount val="1"/>
                <c:pt idx="0">
                  <c:v>1.0229999999999999</c:v>
                </c:pt>
              </c:numCache>
            </c:numRef>
          </c:val>
        </c:ser>
        <c:ser>
          <c:idx val="2"/>
          <c:order val="7"/>
          <c:tx>
            <c:strRef>
              <c:f>Лист1!$I$1</c:f>
              <c:strCache>
                <c:ptCount val="1"/>
                <c:pt idx="0">
                  <c:v>Штрафы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Лист1!$I$2</c:f>
              <c:numCache>
                <c:formatCode>0.0%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8"/>
          <c:tx>
            <c:strRef>
              <c:f>Лист1!$J$1</c:f>
              <c:strCache>
                <c:ptCount val="1"/>
                <c:pt idx="0">
                  <c:v>Доходы, получаемые в виде арендной платы, а также средства от продажи права на заключение договоров аренды земли, находящиеся в собственности поселений 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Лист1!$J$2</c:f>
              <c:numCache>
                <c:formatCode>0.0%</c:formatCode>
                <c:ptCount val="1"/>
                <c:pt idx="0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885696"/>
        <c:axId val="21887232"/>
        <c:axId val="0"/>
      </c:bar3DChart>
      <c:catAx>
        <c:axId val="21885696"/>
        <c:scaling>
          <c:orientation val="minMax"/>
        </c:scaling>
        <c:delete val="0"/>
        <c:axPos val="b"/>
        <c:majorTickMark val="out"/>
        <c:minorTickMark val="none"/>
        <c:tickLblPos val="nextTo"/>
        <c:crossAx val="21887232"/>
        <c:crosses val="autoZero"/>
        <c:auto val="1"/>
        <c:lblAlgn val="ctr"/>
        <c:lblOffset val="100"/>
        <c:noMultiLvlLbl val="0"/>
      </c:catAx>
      <c:valAx>
        <c:axId val="2188723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1885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4551689378686921"/>
          <c:y val="0.14596354583685425"/>
          <c:w val="0.5449759783926903"/>
          <c:h val="0.8540364509837125"/>
        </c:manualLayout>
      </c:layout>
      <c:overlay val="0"/>
      <c:txPr>
        <a:bodyPr anchor="t"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0"/>
    <c:dispBlanksAs val="gap"/>
    <c:showDLblsOverMax val="0"/>
  </c:chart>
  <c:txPr>
    <a:bodyPr rot="-5400000" vert="horz"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589589373645145E-2"/>
          <c:y val="0.22197949334133399"/>
          <c:w val="0.53419909025139045"/>
          <c:h val="0.69971719888211659"/>
        </c:manualLayout>
      </c:layout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743908436681164"/>
          <c:y val="0.18633234608362523"/>
          <c:w val="0.33131706378466275"/>
          <c:h val="0.77101123320697873"/>
        </c:manualLayout>
      </c:layout>
      <c:overlay val="0"/>
      <c:txPr>
        <a:bodyPr anchor="t"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i="1"/>
            </a:pPr>
            <a:r>
              <a:rPr lang="ru-RU" i="1" dirty="0"/>
              <a:t>Безвозмездные поступления </a:t>
            </a:r>
            <a:r>
              <a:rPr lang="ru-RU" i="1" dirty="0" smtClean="0"/>
              <a:t>за 2017 год</a:t>
            </a:r>
            <a:endParaRPr lang="ru-RU" i="1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2017</c:v>
                </c:pt>
              </c:strCache>
            </c:strRef>
          </c:tx>
          <c:dPt>
            <c:idx val="0"/>
            <c:bubble3D val="0"/>
            <c:spPr>
              <a:solidFill>
                <a:srgbClr val="00FF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rgbClr val="CC99FF"/>
              </a:solidFill>
            </c:spPr>
          </c:dPt>
          <c:dPt>
            <c:idx val="5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2607568525615517"/>
                  <c:y val="-0.16075829537458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975954385130624E-2"/>
                  <c:y val="-9.598401103581083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437689685569721E-2"/>
                  <c:y val="5.544985742324930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153505269923356E-2"/>
                  <c:y val="0.1039949264896496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0380985705638107"/>
                  <c:y val="0.1806176628522761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7227893681595183E-2"/>
                  <c:y val="0.1980585490501056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Лист1!$A$2:$A$11</c:f>
              <c:strCache>
                <c:ptCount val="10"/>
                <c:pt idx="0">
                  <c:v>дотация на выравнивание бюджетной обеспеченности</c:v>
                </c:pt>
                <c:pt idx="1">
                  <c:v>субвенции на осуществление первичного воинскогоучета</c:v>
                </c:pt>
                <c:pt idx="2">
                  <c:v> обеспечение условий для развития физической культуры и массового спорта</c:v>
                </c:pt>
                <c:pt idx="3">
                  <c:v>на ремонт автомобильных дорог</c:v>
                </c:pt>
                <c:pt idx="4">
                  <c:v>на содержание дорог (снегоочистка)</c:v>
                </c:pt>
                <c:pt idx="5">
                  <c:v>на приобретение пожарных из вещателей для установки в жилых помещениях многодетных и малообеспеченных семей</c:v>
                </c:pt>
                <c:pt idx="6">
                  <c:v>на выполнения работ по развитию сетей сотовой связи</c:v>
                </c:pt>
                <c:pt idx="7">
                  <c:v>на ремонт объектов ЖКХ</c:v>
                </c:pt>
                <c:pt idx="8">
                  <c:v>на ремонт здания Администрации Новокривошеинского сельского поселения</c:v>
                </c:pt>
                <c:pt idx="9">
                  <c:v>на организацию и проведение семинаров и конференций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0.66300000000000003</c:v>
                </c:pt>
                <c:pt idx="1">
                  <c:v>1.6E-2</c:v>
                </c:pt>
                <c:pt idx="2">
                  <c:v>1.2E-2</c:v>
                </c:pt>
                <c:pt idx="3">
                  <c:v>0.11899999999999999</c:v>
                </c:pt>
                <c:pt idx="4">
                  <c:v>5.0000000000000001E-3</c:v>
                </c:pt>
                <c:pt idx="5">
                  <c:v>1E-3</c:v>
                </c:pt>
                <c:pt idx="6">
                  <c:v>0.13700000000000001</c:v>
                </c:pt>
                <c:pt idx="7">
                  <c:v>6.0000000000000001E-3</c:v>
                </c:pt>
                <c:pt idx="8">
                  <c:v>0.04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9650952594052375"/>
          <c:y val="0.10455421980530299"/>
          <c:w val="0.39412053904706329"/>
          <c:h val="0.84337508675082273"/>
        </c:manualLayout>
      </c:layout>
      <c:overlay val="0"/>
      <c:txPr>
        <a:bodyPr anchor="t"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846923717071264E-2"/>
          <c:y val="6.0143536683058607E-2"/>
          <c:w val="0.62035217375473684"/>
          <c:h val="0.9153272077956250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План, тыс. руб.</c:v>
                </c:pt>
                <c:pt idx="1">
                  <c:v>Факт, тыс.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1302</c:v>
                </c:pt>
                <c:pt idx="1">
                  <c:v>1342.3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План, тыс. руб.</c:v>
                </c:pt>
                <c:pt idx="1">
                  <c:v>Факт, тыс. руб.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271</c:v>
                </c:pt>
                <c:pt idx="1">
                  <c:v>276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План, тыс. руб.</c:v>
                </c:pt>
                <c:pt idx="1">
                  <c:v>Факт, тыс. руб.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6210.6</c:v>
                </c:pt>
                <c:pt idx="1">
                  <c:v>6210.6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725184"/>
        <c:axId val="21726720"/>
        <c:axId val="21524480"/>
      </c:bar3DChart>
      <c:catAx>
        <c:axId val="21725184"/>
        <c:scaling>
          <c:orientation val="minMax"/>
        </c:scaling>
        <c:delete val="0"/>
        <c:axPos val="b"/>
        <c:majorTickMark val="in"/>
        <c:minorTickMark val="none"/>
        <c:tickLblPos val="high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726720"/>
        <c:crosses val="autoZero"/>
        <c:auto val="1"/>
        <c:lblAlgn val="ctr"/>
        <c:lblOffset val="100"/>
        <c:noMultiLvlLbl val="0"/>
      </c:catAx>
      <c:valAx>
        <c:axId val="21726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725184"/>
        <c:crosses val="autoZero"/>
        <c:crossBetween val="between"/>
      </c:valAx>
      <c:serAx>
        <c:axId val="21524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1726720"/>
        <c:crosses val="autoZero"/>
      </c:serAx>
    </c:plotArea>
    <c:legend>
      <c:legendPos val="r"/>
      <c:layout/>
      <c:overlay val="0"/>
      <c:txPr>
        <a:bodyPr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Удельный вес, </a:t>
            </a:r>
            <a:r>
              <a:rPr lang="ru-RU" dirty="0"/>
              <a:t>%</a:t>
            </a:r>
          </a:p>
        </c:rich>
      </c:tx>
      <c:layout>
        <c:manualLayout>
          <c:xMode val="edge"/>
          <c:yMode val="edge"/>
          <c:x val="0.4473611111111111"/>
          <c:y val="8.3333333333333367E-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%</c:v>
                </c:pt>
              </c:strCache>
            </c:strRef>
          </c:tx>
          <c:dPt>
            <c:idx val="0"/>
            <c:bubble3D val="0"/>
            <c:spPr>
              <a:solidFill>
                <a:srgbClr val="FF00FF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explosion val="18"/>
            <c:spPr>
              <a:solidFill>
                <a:srgbClr val="FF9900"/>
              </a:solidFill>
            </c:spPr>
          </c:dPt>
          <c:dPt>
            <c:idx val="4"/>
            <c:bubble3D val="0"/>
            <c:spPr>
              <a:solidFill>
                <a:srgbClr val="00FF00"/>
              </a:solidFill>
            </c:spPr>
          </c:dPt>
          <c:dPt>
            <c:idx val="8"/>
            <c:bubble3D val="0"/>
            <c:explosion val="15"/>
            <c:spPr>
              <a:solidFill>
                <a:srgbClr val="6666FF"/>
              </a:solidFill>
              <a:ln>
                <a:solidFill>
                  <a:schemeClr val="tx2"/>
                </a:solidFill>
              </a:ln>
            </c:spPr>
          </c:dPt>
          <c:dPt>
            <c:idx val="9"/>
            <c:bubble3D val="0"/>
            <c:spPr>
              <a:solidFill>
                <a:srgbClr val="CC99FF"/>
              </a:solidFill>
            </c:spPr>
          </c:dPt>
          <c:dLbls>
            <c:dLbl>
              <c:idx val="0"/>
              <c:layout>
                <c:manualLayout>
                  <c:x val="8.8320392242636853E-2"/>
                  <c:y val="-2.0649606299212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188696898998824E-2"/>
                  <c:y val="-6.7926946631671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05515456401284E-2"/>
                  <c:y val="7.9052055993000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162433775639158"/>
                  <c:y val="7.114916885389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9.4537826868864056E-2"/>
                  <c:y val="-2.1932852143482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0561509672402055E-2"/>
                  <c:y val="-8.08464566929134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10931776757072033"/>
                  <c:y val="-1.3023403324584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Лист1!$A$2:$A$14</c:f>
              <c:strCache>
                <c:ptCount val="12"/>
                <c:pt idx="0">
                  <c:v>0102</c:v>
                </c:pt>
                <c:pt idx="1">
                  <c:v>0104</c:v>
                </c:pt>
                <c:pt idx="2">
                  <c:v>0107</c:v>
                </c:pt>
                <c:pt idx="3">
                  <c:v>0113</c:v>
                </c:pt>
                <c:pt idx="4">
                  <c:v>0203</c:v>
                </c:pt>
                <c:pt idx="5">
                  <c:v>0309</c:v>
                </c:pt>
                <c:pt idx="6">
                  <c:v>0409</c:v>
                </c:pt>
                <c:pt idx="7">
                  <c:v>0501</c:v>
                </c:pt>
                <c:pt idx="8">
                  <c:v>0502</c:v>
                </c:pt>
                <c:pt idx="9">
                  <c:v>0503</c:v>
                </c:pt>
                <c:pt idx="10">
                  <c:v>1003</c:v>
                </c:pt>
                <c:pt idx="11">
                  <c:v>1101</c:v>
                </c:pt>
              </c:strCache>
            </c:strRef>
          </c:cat>
          <c:val>
            <c:numRef>
              <c:f>Лист1!$B$2:$B$14</c:f>
              <c:numCache>
                <c:formatCode>0.0%</c:formatCode>
                <c:ptCount val="13"/>
                <c:pt idx="0">
                  <c:v>8.7999999999999995E-2</c:v>
                </c:pt>
                <c:pt idx="1">
                  <c:v>0.36899999999999999</c:v>
                </c:pt>
                <c:pt idx="2">
                  <c:v>1.2999999999999999E-2</c:v>
                </c:pt>
                <c:pt idx="3">
                  <c:v>0.12</c:v>
                </c:pt>
                <c:pt idx="4">
                  <c:v>1.2999999999999999E-2</c:v>
                </c:pt>
                <c:pt idx="5">
                  <c:v>7.0000000000000001E-3</c:v>
                </c:pt>
                <c:pt idx="6">
                  <c:v>0.16800000000000001</c:v>
                </c:pt>
                <c:pt idx="7">
                  <c:v>5.0000000000000001E-3</c:v>
                </c:pt>
                <c:pt idx="8">
                  <c:v>0.02</c:v>
                </c:pt>
                <c:pt idx="9">
                  <c:v>2.5999999999999999E-2</c:v>
                </c:pt>
                <c:pt idx="10">
                  <c:v>1E-3</c:v>
                </c:pt>
                <c:pt idx="11">
                  <c:v>1.4E-2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7949681637017598"/>
          <c:y val="3.7553368328958892E-2"/>
          <c:w val="0.21124392437056477"/>
          <c:h val="0.9313517060367454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0.64228</cdr:x>
      <cdr:y>0.18681</cdr:y>
    </cdr:from>
    <cdr:to>
      <cdr:x>0.74552</cdr:x>
      <cdr:y>0.32636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688632" y="122413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0.29751</cdr:x>
      <cdr:y>0.27922</cdr:y>
    </cdr:from>
    <cdr:to>
      <cdr:x>0.43244</cdr:x>
      <cdr:y>0.53985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1080120"/>
          <a:ext cx="914426" cy="100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01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2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08.05.2018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CC00CC"/>
                </a:solidFill>
              </a:rPr>
              <a:t>Отчет об исполнении бюджета </a:t>
            </a:r>
            <a:r>
              <a:rPr lang="ru-RU" b="1" i="1" dirty="0" err="1" smtClean="0">
                <a:solidFill>
                  <a:srgbClr val="CC00CC"/>
                </a:solidFill>
              </a:rPr>
              <a:t>Новокривошеинского</a:t>
            </a:r>
            <a:r>
              <a:rPr lang="ru-RU" b="1" i="1" dirty="0" smtClean="0">
                <a:solidFill>
                  <a:srgbClr val="CC00CC"/>
                </a:solidFill>
              </a:rPr>
              <a:t> сельского поселения  </a:t>
            </a:r>
          </a:p>
          <a:p>
            <a:pPr algn="ctr"/>
            <a:r>
              <a:rPr lang="ru-RU" b="1" i="1" dirty="0" smtClean="0">
                <a:solidFill>
                  <a:srgbClr val="CC00CC"/>
                </a:solidFill>
              </a:rPr>
              <a:t>за 2017 год</a:t>
            </a:r>
            <a:endParaRPr lang="ru-RU" b="1" i="1" dirty="0">
              <a:solidFill>
                <a:srgbClr val="CC00C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71714"/>
            <a:ext cx="7406640" cy="1472184"/>
          </a:xfrm>
        </p:spPr>
        <p:txBody>
          <a:bodyPr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0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3938508"/>
              </p:ext>
            </p:extLst>
          </p:nvPr>
        </p:nvGraphicFramePr>
        <p:xfrm>
          <a:off x="395536" y="476675"/>
          <a:ext cx="8352929" cy="634262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888432"/>
                <a:gridCol w="1008112"/>
                <a:gridCol w="1080120"/>
                <a:gridCol w="1440160"/>
                <a:gridCol w="936105"/>
              </a:tblGrid>
              <a:tr h="64806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Дотации на выравнивание бюджетной обеспеченности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4116600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4116600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100,0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66,3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1794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Субвенции бюджетам муниципальных образований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100400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100400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100,0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03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- на осуществление первичного воинского учета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100400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100400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1772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Иные межбюджетные трансферты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1993600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/>
                        <a:t>1993600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+mn-cs"/>
                        </a:rPr>
                        <a:t>100,0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-обеспечение условий для развития физической культуры и массового спорта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73600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73600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n-lt"/>
                          <a:cs typeface="+mn-cs"/>
                        </a:rPr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53086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-на ремонт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автомобильных дорог общего пользования местного значения в рамках государственной программы « Развитие транспортной системы в Томской области»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742800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742800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27925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 содержание дорог (снегоочистка)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6553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 приобретение пожарных из вещателей для установки в жилых помещениях многодетных и малообеспеченных семей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6553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 выполнение работ по развитию сетей сотовой связи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65536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latin typeface="Times New Roman"/>
                        </a:rPr>
                        <a:t>- </a:t>
                      </a:r>
                      <a:r>
                        <a:rPr lang="ru-RU" sz="1400" b="0" i="0" u="none" strike="noStrike" baseline="0" dirty="0" smtClean="0">
                          <a:latin typeface="Times New Roman"/>
                        </a:rPr>
                        <a:t> на ремонт объектов ЖКХ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39200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529128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56784" cy="1340768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204847"/>
              </p:ext>
            </p:extLst>
          </p:nvPr>
        </p:nvGraphicFramePr>
        <p:xfrm>
          <a:off x="457200" y="1524000"/>
          <a:ext cx="8229600" cy="277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2552"/>
                <a:gridCol w="1409288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-на  ремонт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здания Администрации </a:t>
                      </a:r>
                      <a:r>
                        <a:rPr lang="ru-RU" sz="1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Новокривошеинского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сельского поселения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на организацию и проведение семинаров и конференций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6210600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6210600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1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815734"/>
              </p:ext>
            </p:extLst>
          </p:nvPr>
        </p:nvGraphicFramePr>
        <p:xfrm>
          <a:off x="1042988" y="1989138"/>
          <a:ext cx="6777037" cy="38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024744" cy="648072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безвозмездных поступлений</a:t>
            </a:r>
            <a:endParaRPr lang="ru-RU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71896"/>
              </p:ext>
            </p:extLst>
          </p:nvPr>
        </p:nvGraphicFramePr>
        <p:xfrm>
          <a:off x="251520" y="260648"/>
          <a:ext cx="8640960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86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634479"/>
              </p:ext>
            </p:extLst>
          </p:nvPr>
        </p:nvGraphicFramePr>
        <p:xfrm>
          <a:off x="467544" y="1052736"/>
          <a:ext cx="856895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04664"/>
            <a:ext cx="7200918" cy="79208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поступления доходов в бюджет поселения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 2017 год</a:t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0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4. Расходы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5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485500"/>
              </p:ext>
            </p:extLst>
          </p:nvPr>
        </p:nvGraphicFramePr>
        <p:xfrm>
          <a:off x="827584" y="1340768"/>
          <a:ext cx="7992888" cy="4962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42"/>
                <a:gridCol w="2574674"/>
                <a:gridCol w="962556"/>
                <a:gridCol w="1224136"/>
                <a:gridCol w="1440160"/>
                <a:gridCol w="1080120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Содержание главы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687200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687200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8,8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Расходы на администрацию поселения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2907400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2888200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99,3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36,9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0107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Обеспечение проведение</a:t>
                      </a:r>
                      <a:r>
                        <a:rPr lang="ru-RU" sz="1500" baseline="0" dirty="0" smtClean="0">
                          <a:latin typeface="+mn-lt"/>
                          <a:cs typeface="Times New Roman" panose="02020603050405020304" pitchFamily="18" charset="0"/>
                        </a:rPr>
                        <a:t> выборов и референдумов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1,3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945900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945900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12,0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0203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100400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100400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1,3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0309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52300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52300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Осуществление расходов по разделам и подразделам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818642"/>
              </p:ext>
            </p:extLst>
          </p:nvPr>
        </p:nvGraphicFramePr>
        <p:xfrm>
          <a:off x="683568" y="1772816"/>
          <a:ext cx="8280920" cy="4678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9114"/>
                <a:gridCol w="2747969"/>
                <a:gridCol w="1101429"/>
                <a:gridCol w="1224136"/>
                <a:gridCol w="1344639"/>
                <a:gridCol w="1103633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</a:t>
                      </a:r>
                      <a:r>
                        <a:rPr lang="ru-RU" sz="1400" dirty="0" err="1" smtClean="0"/>
                        <a:t>руб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экономика (дорожный фонд поселения)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1315700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1315400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16,8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0410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Связь и информатика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850000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850000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10,9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Жилищное хозяйство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39700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39700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0,5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160900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158200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98,3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207000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207000 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2,6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0801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364600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364600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1003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Социальная</a:t>
                      </a:r>
                      <a:r>
                        <a:rPr lang="ru-RU" sz="1500" baseline="0" dirty="0" smtClean="0">
                          <a:latin typeface="+mn-lt"/>
                          <a:cs typeface="Times New Roman" panose="02020603050405020304" pitchFamily="18" charset="0"/>
                        </a:rPr>
                        <a:t> политика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5100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0,1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1101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Физкультура и спорт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108400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108400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1,4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5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7844600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7822400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99,7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100,0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Осуществление расходов по разделам и подразделам(продолжение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47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69629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Распределение расходов 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по разделам и подразделам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 за </a:t>
            </a:r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2017 год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84784"/>
            <a:ext cx="7848872" cy="482453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/>
              <a:t> </a:t>
            </a:r>
            <a:r>
              <a:rPr lang="ru-RU" dirty="0" smtClean="0"/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января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года по Администрации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Новокривошеинского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имелась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кредиторская задолженность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25862,84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 коммунальные услуги и фактический объем потребления ГСМ).</a:t>
            </a:r>
          </a:p>
          <a:p>
            <a:pPr marL="6858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2018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по Администрации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сложилась кредиторская задолженность в размере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5086,49 руб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 коммунальные услуги).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66130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  <a:t>Анализ кредиторской задолженности</a:t>
            </a:r>
            <a:b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  <a:t>за 2017 год</a:t>
            </a:r>
            <a:endParaRPr lang="ru-RU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4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68760"/>
            <a:ext cx="7498080" cy="48006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1500" dirty="0" smtClean="0"/>
              <a:t>	</a:t>
            </a:r>
          </a:p>
          <a:p>
            <a:pPr marL="0" indent="0" algn="just">
              <a:buNone/>
            </a:pPr>
            <a:r>
              <a:rPr lang="ru-RU" sz="1500" dirty="0" smtClean="0"/>
              <a:t>            Бюджет муниципального образования </a:t>
            </a:r>
            <a:r>
              <a:rPr lang="ru-RU" sz="1500" dirty="0" err="1" smtClean="0"/>
              <a:t>Новокривошеинского</a:t>
            </a:r>
            <a:r>
              <a:rPr lang="ru-RU" sz="1500" dirty="0" smtClean="0"/>
              <a:t> сельского поселения исполнен в соответствии с требованиями и нормами действующего бюджетного законодательства.</a:t>
            </a:r>
          </a:p>
          <a:p>
            <a:pPr marL="0" indent="0" algn="just">
              <a:buNone/>
            </a:pPr>
            <a:r>
              <a:rPr lang="ru-RU" sz="1500" dirty="0"/>
              <a:t> </a:t>
            </a:r>
            <a:r>
              <a:rPr lang="ru-RU" sz="1500" dirty="0" smtClean="0"/>
              <a:t>           Поступление налоговых и неналоговых доходов за текущий год составило 102,8 от плана, что на 2,8 % больше плана поступления доходов на 2017 год. В структуре налоговых доходов бюджета поселения основную долю составили: налог на доходы физических лиц 53,7% или 719,7 тыс. рублей, налоги на товары (работы, услуги), реализуемые на территории РФ составили 34,7 % или 466,4 тыс. рублей. Доля неналоговых доходов в общей сумме доходной части бюджета поселения составила 3,5% или 276 тыс. рублей. </a:t>
            </a:r>
          </a:p>
          <a:p>
            <a:pPr marL="0" indent="0" algn="just">
              <a:buNone/>
            </a:pPr>
            <a:r>
              <a:rPr lang="ru-RU" sz="1500" dirty="0" smtClean="0"/>
              <a:t>Поступление иных межбюджетных трансфертов за 2017 год составило 100 % от плана. </a:t>
            </a:r>
          </a:p>
          <a:p>
            <a:pPr marL="0" indent="0" algn="just">
              <a:buNone/>
            </a:pPr>
            <a:r>
              <a:rPr lang="ru-RU" sz="1500" dirty="0" smtClean="0"/>
              <a:t>         Исполнение бюджета </a:t>
            </a:r>
            <a:r>
              <a:rPr lang="ru-RU" sz="1500" dirty="0" err="1" smtClean="0"/>
              <a:t>Новокривошеинского</a:t>
            </a:r>
            <a:r>
              <a:rPr lang="ru-RU" sz="1500" dirty="0" smtClean="0"/>
              <a:t> сельского поселения за 2017 год по расходным обязательствам. Расходы бюджета поселения исполнены на 100% практически по всем разделам функциональной классификации. Общий % исполнения  по </a:t>
            </a:r>
            <a:r>
              <a:rPr lang="ru-RU" sz="1500" dirty="0"/>
              <a:t>расходам составило </a:t>
            </a:r>
            <a:r>
              <a:rPr lang="ru-RU" sz="1500" dirty="0" smtClean="0"/>
              <a:t>99.7% от плановых показателей. Это связано с тем что последнее поступление в бюджет поселения доходов было в конце декабря 2017 года. Администрация не успела воспользоваться ими т.к. последняя дата приема заявок на финансирование расходов 27.12.2017г. (завершение операций по исполнению бюджета в текущем финансовом году).</a:t>
            </a:r>
          </a:p>
          <a:p>
            <a:pPr marL="0" indent="0" algn="just">
              <a:buNone/>
            </a:pPr>
            <a:r>
              <a:rPr lang="ru-RU" sz="1500" dirty="0"/>
              <a:t> </a:t>
            </a:r>
            <a:r>
              <a:rPr lang="ru-RU" sz="1500" dirty="0" smtClean="0"/>
              <a:t>        Дебиторская задолженность в течение 2017 года увеличилась на 14,8 % и составила по состоянию на 01.01.2018 года1118,8 тысяч рублей, в том числе просроченная составила 1102,2 тысячи рублей, при этом дебиторская задолженность по доходам от использования имущества составляет 100% от общей дебиторской задолженности.</a:t>
            </a:r>
          </a:p>
          <a:p>
            <a:pPr marL="0" indent="0" algn="just">
              <a:buNone/>
            </a:pPr>
            <a:r>
              <a:rPr lang="ru-RU" sz="1500" dirty="0"/>
              <a:t>	</a:t>
            </a:r>
            <a:r>
              <a:rPr lang="ru-RU" sz="1500" dirty="0" smtClean="0"/>
              <a:t>Общая кредиторская задолженность Администрации </a:t>
            </a:r>
            <a:r>
              <a:rPr lang="ru-RU" sz="1500" dirty="0" err="1" smtClean="0"/>
              <a:t>Новокривошеинского</a:t>
            </a:r>
            <a:r>
              <a:rPr lang="ru-RU" sz="1500" dirty="0" smtClean="0"/>
              <a:t> сельского поселения по состоянию на 01.01.2018 года снизилась на 80,3 % и составила 5,1 тысяч рублей, просроченная кредиторская задолженность отсутствует.</a:t>
            </a:r>
            <a:endParaRPr lang="ru-RU" sz="15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Заключение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011577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88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Представляю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Отчет об исполнении бюджета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2017 год в рамках проекта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предназначен, прежде всего, для жителей, не обладающих специальными знаниями в сфере бюджетного законодательства. Информация,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в данной презентации, знакомит жителей с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характеристиками бюджета поселения и результатами его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за прошедший период текущего года.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ского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1 категории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главный бухгалтер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Т.А.Дубанос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Уважаемые  жители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Новокривошеинского</a:t>
            </a:r>
            <a:r>
              <a:rPr lang="ru-RU" sz="3200" b="1" i="1" dirty="0" smtClean="0">
                <a:solidFill>
                  <a:srgbClr val="FF0000"/>
                </a:solidFill>
              </a:rPr>
              <a:t> сельского поселения!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3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8972" y="3297758"/>
            <a:ext cx="529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23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168840" cy="497964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ского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на 2017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принят Решением Совета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Новокривошеинского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.12.2016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188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2017 год 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5418,1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по расходам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  в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5418,1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Решение о бюджете </a:t>
            </a:r>
            <a:r>
              <a:rPr lang="ru-RU" sz="1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ского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прошедший период вносились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раз: решением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07.02.2017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решением от 16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.03.2017 № 202,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.04.2017 № 2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решением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.06.2017 № 213, решением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06.07.2017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216 решением от 27.09.2017 № 4, решением от 25.10.2017 № 13, решением от 25.12.2017 № 20, решением от 25.12.2017 № 25.</a:t>
            </a: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Уточненный план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года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 января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2018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по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7783,6 тыс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по расходам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7844,6 тыс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Дефицит бюджета покрыт за счет остатка средств на счете поселения, сложившегося на 01 января 2017 г. в размере 61,0 тыс. рублей.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 состоянию на 01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2018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план по доходам исполнен в сумме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7828,9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что составляет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100,6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планового показателя; исполнение по расходам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7822,4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что составляет 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99,7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плана.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Основные показатели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1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26782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31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312384"/>
            <a:ext cx="6777317" cy="4059813"/>
          </a:xfrm>
        </p:spPr>
        <p:txBody>
          <a:bodyPr>
            <a:normAutofit fontScale="92500"/>
          </a:bodyPr>
          <a:lstStyle/>
          <a:p>
            <a:pPr marL="68580" indent="0" algn="ctr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</a:t>
            </a:r>
          </a:p>
          <a:p>
            <a:pPr marL="68580" indent="0" algn="ctr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состоят из следующих поступлений:</a:t>
            </a:r>
          </a:p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товары (работы, услуги), реализуемые на территории Российской Федерации (акцизы):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оходы от уплаты акцизов на дизельное топливо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оходы от уплаты акцизов на моторные масла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оходы от уплаты акцизов на автомобильный бензин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оходы от уплаты акцизов на прямогонный бензин 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 взыскания (штрафы) за нарушение законодательства Российской Федерации о контрактной системе в сфере закупок товаров, работ и услуг для обеспечения государственных и муниципальных нужд сельских поселений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(налог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физических лиц,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доходы от уплаты 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024744" cy="745152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1. Налоговые доходы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66" y="5373468"/>
            <a:ext cx="20162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345847"/>
            <a:ext cx="246544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194" y="5373216"/>
            <a:ext cx="208823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089" y="5373216"/>
            <a:ext cx="1800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8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280539"/>
              </p:ext>
            </p:extLst>
          </p:nvPr>
        </p:nvGraphicFramePr>
        <p:xfrm>
          <a:off x="395536" y="548680"/>
          <a:ext cx="8280920" cy="68575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84376"/>
                <a:gridCol w="1368152"/>
                <a:gridCol w="1368152"/>
                <a:gridCol w="1080120"/>
                <a:gridCol w="1080120"/>
              </a:tblGrid>
              <a:tr h="58143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 </a:t>
                      </a:r>
                      <a:r>
                        <a:rPr lang="ru-RU" sz="1400" dirty="0" err="1" smtClean="0"/>
                        <a:t>испол-нения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прибыль,</a:t>
                      </a:r>
                      <a:r>
                        <a:rPr lang="ru-RU" sz="1500" b="1" baseline="0" dirty="0" smtClean="0"/>
                        <a:t> доходы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706000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719700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101,9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53,7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35136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- НДФЛ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706000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719700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101,9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53,7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4428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товары (работы, услуги)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445000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466400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104,8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34,7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424428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400" i="1" dirty="0" smtClean="0"/>
                        <a:t>-доходы</a:t>
                      </a:r>
                      <a:r>
                        <a:rPr lang="ru-RU" sz="1400" i="1" baseline="0" dirty="0" smtClean="0"/>
                        <a:t> от уплаты акцизов на дизельное топливо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i="1" baseline="0" dirty="0" smtClean="0"/>
                        <a:t>-доходы от уплаты акцизов на моторный масла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i="1" baseline="0" dirty="0" smtClean="0"/>
                        <a:t>-доходы от уплаты акцизов на автомобильный бензин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i="1" baseline="0" dirty="0" smtClean="0"/>
                        <a:t>-доходы от уплаты акцизов на прямогонный бензин</a:t>
                      </a:r>
                      <a:endParaRPr lang="ru-RU" sz="14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182000</a:t>
                      </a:r>
                    </a:p>
                    <a:p>
                      <a:pPr algn="r"/>
                      <a:endParaRPr lang="ru-RU" sz="1400" i="1" dirty="0" smtClean="0"/>
                    </a:p>
                    <a:p>
                      <a:pPr algn="r"/>
                      <a:r>
                        <a:rPr lang="ru-RU" sz="1400" i="1" dirty="0" smtClean="0"/>
                        <a:t>1900</a:t>
                      </a:r>
                    </a:p>
                    <a:p>
                      <a:pPr algn="r"/>
                      <a:endParaRPr lang="ru-RU" sz="1400" i="1" dirty="0" smtClean="0"/>
                    </a:p>
                    <a:p>
                      <a:pPr algn="r"/>
                      <a:r>
                        <a:rPr lang="ru-RU" sz="1400" i="1" dirty="0" smtClean="0"/>
                        <a:t>298200</a:t>
                      </a:r>
                    </a:p>
                    <a:p>
                      <a:pPr algn="r"/>
                      <a:endParaRPr lang="ru-RU" sz="1400" i="1" dirty="0" smtClean="0"/>
                    </a:p>
                    <a:p>
                      <a:pPr algn="r"/>
                      <a:r>
                        <a:rPr lang="ru-RU" sz="1400" i="1" dirty="0" smtClean="0"/>
                        <a:t>-37100</a:t>
                      </a:r>
                    </a:p>
                    <a:p>
                      <a:pPr algn="r"/>
                      <a:endParaRPr lang="ru-RU" sz="140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191600</a:t>
                      </a:r>
                    </a:p>
                    <a:p>
                      <a:pPr algn="r"/>
                      <a:endParaRPr lang="ru-RU" sz="1400" i="1" dirty="0" smtClean="0">
                        <a:latin typeface="+mn-lt"/>
                        <a:cs typeface="+mn-cs"/>
                      </a:endParaRPr>
                    </a:p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2000</a:t>
                      </a:r>
                    </a:p>
                    <a:p>
                      <a:pPr algn="r"/>
                      <a:endParaRPr lang="ru-RU" sz="1400" i="1" dirty="0" smtClean="0">
                        <a:latin typeface="+mn-lt"/>
                        <a:cs typeface="+mn-cs"/>
                      </a:endParaRPr>
                    </a:p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309900</a:t>
                      </a:r>
                    </a:p>
                    <a:p>
                      <a:pPr algn="r"/>
                      <a:endParaRPr lang="ru-RU" sz="1400" i="1" dirty="0" smtClean="0">
                        <a:latin typeface="+mn-lt"/>
                        <a:cs typeface="+mn-cs"/>
                      </a:endParaRPr>
                    </a:p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-37100</a:t>
                      </a:r>
                    </a:p>
                    <a:p>
                      <a:pPr algn="r"/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105,3</a:t>
                      </a:r>
                    </a:p>
                    <a:p>
                      <a:pPr algn="r"/>
                      <a:endParaRPr lang="ru-RU" sz="14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105,3</a:t>
                      </a:r>
                    </a:p>
                    <a:p>
                      <a:pPr algn="r"/>
                      <a:endParaRPr lang="ru-RU" sz="14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103,9</a:t>
                      </a:r>
                    </a:p>
                    <a:p>
                      <a:pPr algn="r"/>
                      <a:endParaRPr lang="ru-RU" sz="14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  <a:p>
                      <a:pPr algn="r"/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14,3</a:t>
                      </a:r>
                    </a:p>
                    <a:p>
                      <a:pPr algn="r"/>
                      <a:endParaRPr lang="ru-RU" sz="1400" i="1" dirty="0" smtClean="0">
                        <a:latin typeface="+mn-lt"/>
                        <a:cs typeface="+mn-cs"/>
                      </a:endParaRPr>
                    </a:p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0,1</a:t>
                      </a:r>
                    </a:p>
                    <a:p>
                      <a:pPr algn="r"/>
                      <a:endParaRPr lang="ru-RU" sz="1400" i="1" dirty="0" smtClean="0">
                        <a:latin typeface="+mn-lt"/>
                        <a:cs typeface="+mn-cs"/>
                      </a:endParaRPr>
                    </a:p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23,1</a:t>
                      </a:r>
                    </a:p>
                    <a:p>
                      <a:pPr algn="r"/>
                      <a:endParaRPr lang="ru-RU" sz="1400" i="1" dirty="0" smtClean="0">
                        <a:latin typeface="+mn-lt"/>
                        <a:cs typeface="+mn-cs"/>
                      </a:endParaRPr>
                    </a:p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-2,8</a:t>
                      </a:r>
                    </a:p>
                    <a:p>
                      <a:pPr algn="r"/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9380">
                <a:tc>
                  <a:txBody>
                    <a:bodyPr/>
                    <a:lstStyle/>
                    <a:p>
                      <a:r>
                        <a:rPr lang="ru-RU" sz="1500" b="1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59380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Налоги на имущество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/>
                        <a:t>135000</a:t>
                      </a:r>
                      <a:endParaRPr lang="ru-RU" sz="1500" b="1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+mn-cs"/>
                        </a:rPr>
                        <a:t>140000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+mn-cs"/>
                        </a:rPr>
                        <a:t>103,7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i="0" dirty="0" smtClean="0">
                          <a:latin typeface="+mn-lt"/>
                          <a:cs typeface="+mn-cs"/>
                        </a:rPr>
                        <a:t>10,4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- налог на имущество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53000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56000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105,7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4,2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400" i="1" dirty="0" smtClean="0"/>
                        <a:t>- земельный налог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/>
                        <a:t>82000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84000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102,4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+mn-lt"/>
                          <a:cs typeface="+mn-cs"/>
                        </a:rPr>
                        <a:t>6,2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50088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j-lt"/>
                          <a:cs typeface="Times New Roman" pitchFamily="18" charset="0"/>
                        </a:rPr>
                        <a:t>13000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j-lt"/>
                          <a:cs typeface="Times New Roman" pitchFamily="18" charset="0"/>
                        </a:rPr>
                        <a:t>13200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j-lt"/>
                          <a:cs typeface="Times New Roman" pitchFamily="18" charset="0"/>
                        </a:rPr>
                        <a:t>101,5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j-lt"/>
                          <a:cs typeface="Times New Roman" pitchFamily="18" charset="0"/>
                        </a:rPr>
                        <a:t>1,0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44368">
                <a:tc>
                  <a:txBody>
                    <a:bodyPr/>
                    <a:lstStyle/>
                    <a:p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(по обстоятельствам, возникшим до 1 января 2006 года), мобилизуемый на территориях поселений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+mj-lt"/>
                          <a:cs typeface="Times New Roman" pitchFamily="18" charset="0"/>
                        </a:rPr>
                        <a:t>13000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+mj-lt"/>
                          <a:cs typeface="Times New Roman" pitchFamily="18" charset="0"/>
                        </a:rPr>
                        <a:t>13200</a:t>
                      </a:r>
                      <a:endParaRPr lang="ru-RU" sz="1400" b="0" i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+mj-lt"/>
                          <a:cs typeface="Times New Roman" pitchFamily="18" charset="0"/>
                        </a:rPr>
                        <a:t>101,5</a:t>
                      </a:r>
                      <a:endParaRPr lang="ru-RU" sz="1400" b="0" i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+mj-lt"/>
                          <a:cs typeface="Times New Roman" pitchFamily="18" charset="0"/>
                        </a:rPr>
                        <a:t>1,0</a:t>
                      </a:r>
                      <a:endParaRPr lang="ru-RU" sz="1400" b="0" i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44368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1302000</a:t>
                      </a:r>
                      <a:endParaRPr lang="ru-RU" sz="1500" b="1" dirty="0" smtClean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+mn-lt"/>
                          <a:cs typeface="+mn-cs"/>
                        </a:rPr>
                        <a:t>1342300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103,1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100</a:t>
                      </a:r>
                      <a:endParaRPr lang="ru-RU" sz="15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696744" cy="504056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доходов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90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Новокривошеинского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состоят из следующих поступлений:</a:t>
            </a:r>
          </a:p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сдачи в аренду имущества 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рочие поступления от использования имущества – плата за наем жилого фонда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2. Неналоговые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доходы</a:t>
            </a:r>
          </a:p>
        </p:txBody>
      </p:sp>
      <p:pic>
        <p:nvPicPr>
          <p:cNvPr id="2052" name="Picture 4" descr="http://zoo-farm.ru/wp-content/uploads/2012/07/kak-vzyat-zemelnyj-uchastok-v-arend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088232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2.ru/uploads/posts/2012-12/1355291163_ynie-brakoni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160240" cy="180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arend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1" y="4509120"/>
            <a:ext cx="2088232" cy="1800200"/>
          </a:xfrm>
          <a:prstGeom prst="rect">
            <a:avLst/>
          </a:prstGeom>
        </p:spPr>
      </p:pic>
      <p:pic>
        <p:nvPicPr>
          <p:cNvPr id="9" name="Рисунок 8" descr="f136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4509120"/>
            <a:ext cx="201622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598402"/>
              </p:ext>
            </p:extLst>
          </p:nvPr>
        </p:nvGraphicFramePr>
        <p:xfrm>
          <a:off x="971601" y="1628800"/>
          <a:ext cx="7425106" cy="44907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40862"/>
                <a:gridCol w="1341197"/>
                <a:gridCol w="1362556"/>
                <a:gridCol w="1083156"/>
                <a:gridCol w="79733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</a:t>
                      </a:r>
                    </a:p>
                    <a:p>
                      <a:pPr algn="ctr"/>
                      <a:r>
                        <a:rPr lang="ru-RU" sz="1400" dirty="0" smtClean="0"/>
                        <a:t>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Доходы</a:t>
                      </a:r>
                      <a:r>
                        <a:rPr lang="ru-RU" sz="1500" baseline="0" dirty="0" smtClean="0"/>
                        <a:t> от сдачи в аренду имущества</a:t>
                      </a:r>
                      <a:endParaRPr lang="ru-RU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209000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212200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78,3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76,9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/>
                        <a:t>Прочие</a:t>
                      </a:r>
                      <a:r>
                        <a:rPr lang="ru-RU" sz="1500" baseline="0" dirty="0" smtClean="0"/>
                        <a:t> поступления от использования имущества – плата за наем жилого фонда</a:t>
                      </a:r>
                      <a:endParaRPr lang="ru-RU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60000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61400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102,3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22,2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платы, а также средства от продажи</a:t>
                      </a:r>
                      <a:r>
                        <a:rPr lang="ru-RU" sz="15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права на заключение договоров аренды земли, находящиеся в собственности сельских поселений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500" b="1" dirty="0" smtClean="0"/>
                        <a:t>ВСЕГО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271000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276000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101,8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</a:t>
            </a:r>
            <a:r>
              <a:rPr 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endParaRPr lang="ru-RU" sz="20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плана по налоговым и неналоговым доходам бюджета поселения 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4941168"/>
            <a:ext cx="7344816" cy="1565920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500" b="0" cap="none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500" b="0" cap="none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500" b="0" cap="none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5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78036332"/>
              </p:ext>
            </p:extLst>
          </p:nvPr>
        </p:nvGraphicFramePr>
        <p:xfrm>
          <a:off x="191334" y="116632"/>
          <a:ext cx="8845161" cy="6377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023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7"/>
            <a:ext cx="6777317" cy="2304256"/>
          </a:xfrm>
        </p:spPr>
        <p:txBody>
          <a:bodyPr/>
          <a:lstStyle/>
          <a:p>
            <a:pPr marL="68580" lvl="0" indent="0">
              <a:buClr>
                <a:srgbClr val="94C600"/>
              </a:buClr>
              <a:buNone/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Доходы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500" dirty="0" err="1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Новокривошеинского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безвозмездных поступлений состоят </a:t>
            </a: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следующих поступлений:</a:t>
            </a: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(на осуществление первичного воинского учета)</a:t>
            </a:r>
            <a:endParaRPr lang="ru-RU" sz="15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94C600"/>
              </a:buClr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 (поступление из областного и районного бюджета)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i="1" dirty="0" smtClean="0">
                <a:solidFill>
                  <a:schemeClr val="accent6">
                    <a:lumMod val="75000"/>
                  </a:schemeClr>
                </a:solidFill>
              </a:rPr>
              <a:t>3. Безвозмездные поступления</a:t>
            </a:r>
            <a:endParaRPr lang="ru-RU" sz="3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00749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vostey.com/i4/2014/01/09/6dfa3e2ac8926a4360b5a8eb67e673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18562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ord-news.ru/img/newsimages/20120402/1_ace3b4cebd9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1800200" cy="16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52e032871b8b2dfa6932bf26f6008ba7-300xx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221088"/>
            <a:ext cx="167666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3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3431</TotalTime>
  <Words>835</Words>
  <Application>Microsoft Office PowerPoint</Application>
  <PresentationFormat>Экран (4:3)</PresentationFormat>
  <Paragraphs>386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БЮДЖЕТ ДЛЯ ГРАЖДАН</vt:lpstr>
      <vt:lpstr>Уважаемые  жители Новокривошеинского сельского поселения!</vt:lpstr>
      <vt:lpstr>Основные показатели</vt:lpstr>
      <vt:lpstr>1. Налоговые доходы</vt:lpstr>
      <vt:lpstr>Поступление налоговых доходов</vt:lpstr>
      <vt:lpstr>2. Неналоговые доходы</vt:lpstr>
      <vt:lpstr>Поступление неналоговых доходов</vt:lpstr>
      <vt:lpstr>   </vt:lpstr>
      <vt:lpstr>3. Безвозмездные поступления</vt:lpstr>
      <vt:lpstr>Доходы от безвозмездных  поступлений</vt:lpstr>
      <vt:lpstr>Доходы от безвозмездных  поступлений</vt:lpstr>
      <vt:lpstr>Распределение безвозмездных поступлений</vt:lpstr>
      <vt:lpstr>Анализ поступления доходов в бюджет поселения  за  2017 год  </vt:lpstr>
      <vt:lpstr>4. Расходы</vt:lpstr>
      <vt:lpstr>Осуществление расходов по разделам и подразделам</vt:lpstr>
      <vt:lpstr>Осуществление расходов по разделам и подразделам(продолжение)</vt:lpstr>
      <vt:lpstr>Распределение расходов по разделам и подразделам  за 2017 год</vt:lpstr>
      <vt:lpstr>Анализ кредиторской задолженности за 2017 год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568</cp:revision>
  <cp:lastPrinted>2018-05-08T03:40:08Z</cp:lastPrinted>
  <dcterms:created xsi:type="dcterms:W3CDTF">2014-05-15T13:46:29Z</dcterms:created>
  <dcterms:modified xsi:type="dcterms:W3CDTF">2018-05-08T07:56:48Z</dcterms:modified>
</cp:coreProperties>
</file>