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6"/>
  </p:notes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7" r:id="rId9"/>
    <p:sldId id="269" r:id="rId10"/>
    <p:sldId id="268" r:id="rId11"/>
    <p:sldId id="273" r:id="rId12"/>
    <p:sldId id="276" r:id="rId13"/>
    <p:sldId id="280" r:id="rId14"/>
    <p:sldId id="28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CC00CC"/>
    <a:srgbClr val="00FF00"/>
    <a:srgbClr val="FF00FF"/>
    <a:srgbClr val="3333FF"/>
    <a:srgbClr val="FF9900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8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27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ECFA2-31F0-449E-A1E9-4E7B23A6E629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43179-3E6A-49C0-822E-1358885E5C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684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43179-3E6A-49C0-822E-1358885E5CD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266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hyperlink" Target="http://www.google.ru/url?sa=i&amp;rct=j&amp;q=&amp;esrc=s&amp;source=images&amp;cd=&amp;cad=rja&amp;uact=8&amp;docid=H1HuRebhBcQTMM&amp;tbnid=I6BZUOWpo8I9mM:&amp;ved=0CAUQjRw&amp;url=http://zoo-farm.ru/page/10/&amp;ei=wwp1U4CmEq3Q4QTQ14D4DA&amp;bvm=bv.66917471,d.bGE&amp;psig=AFQjCNEpS9ZbQpF_XhFXI_Pp_q8cjDlAPQ&amp;ust=140026575562236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http://www.google.ru/url?sa=i&amp;rct=j&amp;q=&amp;esrc=s&amp;source=images&amp;cd=&amp;cad=rja&amp;uact=8&amp;docid=xa5Il0SqaDCgoM&amp;tbnid=SKp-DNgtVxy4lM:&amp;ved=0CAUQjRw&amp;url=http://go32.ru/news/incidents/4683-rybalka-na-desne-oboshlas-yunym-brakoneram-solidnym-shtrafom.html&amp;ei=gAt1U9DzIurm4QTBmIHoDw&amp;bvm=bv.66917471,d.bGE&amp;psig=AFQjCNE8W5krL_3d41w2ymWpvGY2be4NTw&amp;ust=1400265943935526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hyperlink" Target="http://www.google.ru/url?sa=i&amp;rct=j&amp;q=&amp;esrc=s&amp;source=images&amp;cd=&amp;cad=rja&amp;uact=8&amp;docid=uvw1mKRFFyw9DM&amp;tbnid=HBaMo5yfEUAcaM:&amp;ved=0CAUQjRw&amp;url=http://vk.com/pages?oid=-20205030&amp;p=%D0%94%D0%BE%D1%82%D0%B0%D1%86%D0%B8%D1%8F_%D0%BC%D1%8D%D1%80%D0%B8%D0%B8_%D0%B3._%D0%9C%D0%BE%D1%81%D0%BA%D0%B2%D1%8B&amp;ei=ABl1U_ChDPT24QSG3oGwDg&amp;bvm=bv.66917471,d.bGE&amp;psig=AFQjCNHMzVo70hdx7twVgknRccXN_hEhnQ&amp;ust=140026932903563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ru/url?sa=i&amp;rct=j&amp;q=&amp;esrc=s&amp;source=images&amp;cd=&amp;cad=rja&amp;uact=8&amp;docid=GXwZSpx09o9rzM&amp;tbnid=1BQP4QGD8xoobM:&amp;ved=0CAUQjRw&amp;url=http://nord-news.ru/news/2012/04/02/?newsid=28418&amp;ei=kBl1U-HZK4WK4gSB0IH4Bw&amp;bvm=bv.66917471,d.bGE&amp;psig=AFQjCNEXtXMsQuw1IAkJxHbHtVhAdbobyQ&amp;ust=1400269570568088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://www.google.ru/url?sa=i&amp;rct=j&amp;q=&amp;esrc=s&amp;source=images&amp;cd=&amp;cad=rja&amp;uact=8&amp;docid=UInUUnjX2kUnSM&amp;tbnid=Ejygf_zBRRoKmM:&amp;ved=0CAUQjRw&amp;url=http://novostey.com/business/news570462.html&amp;ei=RBl1U4ntO6fa4QTaioGADw&amp;bvm=bv.66917471,d.bGE&amp;psig=AFQjCNH88JS4gJpunidHdV3z0ROJu4wWjQ&amp;ust=1400269490807558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005064"/>
            <a:ext cx="7406640" cy="1752600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/>
              <a:t>Бюджет муниципального образования </a:t>
            </a:r>
            <a:r>
              <a:rPr lang="ru-RU" b="1" i="1" dirty="0" err="1" smtClean="0"/>
              <a:t>Новокривошеинское</a:t>
            </a:r>
            <a:r>
              <a:rPr lang="ru-RU" b="1" i="1" dirty="0" smtClean="0"/>
              <a:t> сельское поселение  </a:t>
            </a:r>
          </a:p>
          <a:p>
            <a:pPr algn="ctr"/>
            <a:r>
              <a:rPr lang="ru-RU" b="1" i="1" dirty="0"/>
              <a:t>н</a:t>
            </a:r>
            <a:r>
              <a:rPr lang="ru-RU" b="1" i="1" dirty="0" smtClean="0"/>
              <a:t>а</a:t>
            </a:r>
            <a:r>
              <a:rPr lang="ru-RU" b="1" dirty="0" smtClean="0"/>
              <a:t> </a:t>
            </a:r>
            <a:r>
              <a:rPr lang="ru-RU" sz="4000" b="1" i="1" dirty="0" smtClean="0"/>
              <a:t>2018</a:t>
            </a:r>
            <a:r>
              <a:rPr lang="ru-RU" b="1" dirty="0" smtClean="0"/>
              <a:t> </a:t>
            </a:r>
            <a:r>
              <a:rPr lang="ru-RU" b="1" i="1" dirty="0" smtClean="0"/>
              <a:t>год</a:t>
            </a:r>
            <a:endParaRPr lang="ru-RU" b="1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971714"/>
            <a:ext cx="7406640" cy="1472184"/>
          </a:xfrm>
        </p:spPr>
        <p:txBody>
          <a:bodyPr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ДЛЯ ГРАЖДАН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08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7024744" cy="745152"/>
          </a:xfrm>
        </p:spPr>
        <p:txBody>
          <a:bodyPr anchor="ctr"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4. Расходы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05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5919223"/>
              </p:ext>
            </p:extLst>
          </p:nvPr>
        </p:nvGraphicFramePr>
        <p:xfrm>
          <a:off x="827584" y="1340768"/>
          <a:ext cx="7488832" cy="5155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1242"/>
                <a:gridCol w="2574674"/>
                <a:gridCol w="2402716"/>
                <a:gridCol w="1800200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РзПр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 </a:t>
                      </a:r>
                    </a:p>
                    <a:p>
                      <a:pPr algn="ctr"/>
                      <a:r>
                        <a:rPr lang="ru-RU" sz="1400" dirty="0" smtClean="0"/>
                        <a:t>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Удельный вес, %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0102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Содержание главы поселения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686000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3,6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0104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Расходы на администрацию поселения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2989500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15,6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6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0111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Резервный фонд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15000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0,1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0113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208700</a:t>
                      </a:r>
                      <a:endParaRPr lang="ru-RU" sz="15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1,1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0203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102400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0,5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0309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53000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0,3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92696"/>
            <a:ext cx="7024744" cy="45712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Осуществление расходов по разделам и подразделам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68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4331170"/>
              </p:ext>
            </p:extLst>
          </p:nvPr>
        </p:nvGraphicFramePr>
        <p:xfrm>
          <a:off x="683568" y="1772816"/>
          <a:ext cx="7488832" cy="4485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9114"/>
                <a:gridCol w="3129318"/>
                <a:gridCol w="1944216"/>
                <a:gridCol w="1656184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РзПр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Удельный вес, %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0409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Национальная экономика (дорожный фонд поселения)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547000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2,9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0412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Другие вопросы в области национальной</a:t>
                      </a:r>
                      <a:r>
                        <a:rPr lang="ru-RU" sz="1500" baseline="0" dirty="0" smtClean="0">
                          <a:latin typeface="+mn-lt"/>
                          <a:cs typeface="Times New Roman" panose="02020603050405020304" pitchFamily="18" charset="0"/>
                        </a:rPr>
                        <a:t> экономики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100000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0,5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0501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Жилищное хозяйство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41100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0,2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0502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13677300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71,4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0503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250000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1,3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0801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364600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1,9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1101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Физкультура и спорт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109700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0,6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sz="1500" b="1" dirty="0" smtClean="0">
                          <a:latin typeface="+mn-lt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5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19144300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100,0</a:t>
                      </a:r>
                      <a:endParaRPr lang="ru-RU" sz="15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024744" cy="45712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Осуществление расходов по разделам и подразделам(продолжение</a:t>
            </a:r>
            <a:r>
              <a:rPr lang="ru-RU" sz="2800" b="1" dirty="0" smtClean="0">
                <a:solidFill>
                  <a:srgbClr val="002060"/>
                </a:solidFill>
              </a:rPr>
              <a:t>)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47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268760"/>
            <a:ext cx="7498080" cy="4800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500" dirty="0" smtClean="0"/>
              <a:t>	</a:t>
            </a:r>
          </a:p>
          <a:p>
            <a:pPr marL="0" indent="0" algn="ctr">
              <a:buNone/>
            </a:pPr>
            <a:r>
              <a:rPr lang="ru-RU" sz="3200" dirty="0" smtClean="0"/>
              <a:t>   Бюджет муниципального образования </a:t>
            </a:r>
            <a:r>
              <a:rPr lang="ru-RU" sz="3200" dirty="0" err="1" smtClean="0"/>
              <a:t>Новокривошеинского</a:t>
            </a:r>
            <a:r>
              <a:rPr lang="ru-RU" sz="3200" dirty="0" smtClean="0"/>
              <a:t> сельского поселения принят в соответствии с требованиями и нормами действующего бюджетного законодательства.</a:t>
            </a:r>
          </a:p>
          <a:p>
            <a:pPr marL="0" indent="0" algn="just">
              <a:buNone/>
            </a:pPr>
            <a:r>
              <a:rPr lang="ru-RU" sz="3600" dirty="0"/>
              <a:t>	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2211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Заключение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3" descr="C:\Program Files (x86)\Microsoft Office\MEDIA\OFFICE14\Lines\BD21315_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6011577"/>
            <a:ext cx="4219575" cy="56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88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78972" y="3297758"/>
            <a:ext cx="52982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ЗА ВНИМАНИЕ!</a:t>
            </a:r>
            <a:endParaRPr lang="ru-RU" sz="54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52155" y="2480122"/>
            <a:ext cx="3351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СПАСИБО</a:t>
            </a:r>
            <a:endParaRPr lang="ru-RU" sz="54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23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Представляю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вашему вниманию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Новокривошеинского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в рамках проекта «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граждан».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граждан» предназначен, прежде всего, для жителей, не обладающих специальными знаниями в сфере бюджетного законодательства. Информация,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представленная в данной презентации, знакомит жителей с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характеристиками бюджета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поселения. Надеемся, что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бюджета и бюджетного процесса в понятной для жителей форме повысит уровень общественного участия граждан в бюджетном процессе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Новокривошеин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ского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поселения. 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1 категории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главный бухгалтер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Т.А.Дубанос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920880" cy="1224136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Уважаемые жители </a:t>
            </a:r>
            <a:r>
              <a:rPr lang="ru-RU" sz="3200" b="1" i="1" dirty="0" err="1" smtClean="0">
                <a:solidFill>
                  <a:srgbClr val="002060"/>
                </a:solidFill>
              </a:rPr>
              <a:t>Новокривошеинского</a:t>
            </a:r>
            <a:r>
              <a:rPr lang="ru-RU" sz="3200" b="1" i="1" dirty="0" smtClean="0">
                <a:solidFill>
                  <a:srgbClr val="002060"/>
                </a:solidFill>
              </a:rPr>
              <a:t> </a:t>
            </a:r>
            <a:r>
              <a:rPr lang="ru-RU" sz="3200" b="1" i="1" dirty="0" smtClean="0">
                <a:solidFill>
                  <a:srgbClr val="002060"/>
                </a:solidFill>
              </a:rPr>
              <a:t> сельского </a:t>
            </a:r>
            <a:r>
              <a:rPr lang="ru-RU" sz="3200" b="1" i="1" dirty="0" smtClean="0">
                <a:solidFill>
                  <a:srgbClr val="002060"/>
                </a:solidFill>
              </a:rPr>
              <a:t>поселения!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33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268760"/>
            <a:ext cx="7168840" cy="4979640"/>
          </a:xfrm>
        </p:spPr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68580" indent="0" algn="just">
              <a:buNone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Новокривошеин</a:t>
            </a:r>
            <a:r>
              <a:rPr lang="ru-RU" sz="1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ского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на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принят </a:t>
            </a:r>
          </a:p>
          <a:p>
            <a:pPr marL="68580" indent="0" algn="just"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Решением Совета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Новокривошеин</a:t>
            </a:r>
            <a:r>
              <a:rPr lang="ru-RU" sz="1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ского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от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.12.2017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№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 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Об утверждении бюджета муниципального образования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Новокривошеинское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сельское поселение на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год».</a:t>
            </a:r>
          </a:p>
          <a:p>
            <a:pPr marL="68580" indent="0" algn="just"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бюджета: </a:t>
            </a:r>
          </a:p>
          <a:p>
            <a:pPr marL="411480" indent="-342900" algn="just">
              <a:buAutoNum type="arabicParenR"/>
            </a:pP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доходов бюджета муниципального образования </a:t>
            </a:r>
            <a:r>
              <a:rPr lang="ru-RU" sz="1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Новокривошеинское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сельское поселение в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19144,3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лей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 налоговые и неналоговые доходы в сумме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1782,0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рублей;                                                 </a:t>
            </a:r>
          </a:p>
          <a:p>
            <a:pPr marL="411480" indent="-342900" algn="just">
              <a:buAutoNum type="arabicParenR"/>
            </a:pP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Общий объем расходов бюджета муниципального образования </a:t>
            </a:r>
            <a:r>
              <a:rPr lang="ru-RU" sz="1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Новокривошеинское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сельское поселение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19144,3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рублей; </a:t>
            </a:r>
          </a:p>
          <a:p>
            <a:pPr marL="68580" indent="0" algn="just">
              <a:buNone/>
            </a:pPr>
            <a:r>
              <a:rPr lang="ru-RU" sz="1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(профицит) местного бюджета в сумме 0,0 тыс. рублей.</a:t>
            </a:r>
            <a:endPara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just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024744" cy="88916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Основные показатели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1" name="Picture 3" descr="C:\Program Files (x86)\Microsoft Office\MEDIA\OFFICE14\Lines\BD21315_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726782"/>
            <a:ext cx="4219575" cy="56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31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43608" y="1312384"/>
            <a:ext cx="6777317" cy="4059813"/>
          </a:xfrm>
        </p:spPr>
        <p:txBody>
          <a:bodyPr/>
          <a:lstStyle/>
          <a:p>
            <a:pPr marL="68580" indent="0" algn="ctr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Новокривошеинского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</a:t>
            </a:r>
          </a:p>
          <a:p>
            <a:pPr marL="68580" indent="0" algn="ctr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состоят из следующих поступлений: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доходы физических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товары (работы, услуги), реализуемые на территории Российской Федерации (акцизы)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имущество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(налог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имущество физических лиц,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налог)</a:t>
            </a:r>
          </a:p>
          <a:p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7024744" cy="74515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1. Налоговые доходы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09120"/>
            <a:ext cx="2016224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509120"/>
            <a:ext cx="246544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509120"/>
            <a:ext cx="208823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509120"/>
            <a:ext cx="1800200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681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4857073"/>
              </p:ext>
            </p:extLst>
          </p:nvPr>
        </p:nvGraphicFramePr>
        <p:xfrm>
          <a:off x="2267744" y="548680"/>
          <a:ext cx="5832648" cy="56295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84376"/>
                <a:gridCol w="1368152"/>
                <a:gridCol w="1080120"/>
              </a:tblGrid>
              <a:tr h="58143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</a:t>
                      </a:r>
                    </a:p>
                    <a:p>
                      <a:pPr algn="ctr"/>
                      <a:r>
                        <a:rPr lang="ru-RU" sz="1400" dirty="0" smtClean="0"/>
                        <a:t>руб.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Удельный вес, %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Налоги на прибыль,</a:t>
                      </a:r>
                      <a:r>
                        <a:rPr lang="ru-RU" sz="1500" b="1" baseline="0" dirty="0" smtClean="0"/>
                        <a:t> доходы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727000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+mn-lt"/>
                          <a:cs typeface="+mn-cs"/>
                        </a:rPr>
                        <a:t>52,2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3513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НДФЛ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727000</a:t>
                      </a:r>
                      <a:endParaRPr lang="ru-RU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latin typeface="+mn-lt"/>
                          <a:cs typeface="+mn-cs"/>
                        </a:rPr>
                        <a:t>52,2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24428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Налоги на товары (работы, услуги)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547000</a:t>
                      </a:r>
                      <a:endParaRPr lang="ru-RU" sz="15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+mn-lt"/>
                          <a:cs typeface="+mn-cs"/>
                        </a:rPr>
                        <a:t>39,3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2442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Доходы от уплаты акцизов на дизельное топливо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214000</a:t>
                      </a:r>
                      <a:endParaRPr lang="ru-RU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latin typeface="+mn-lt"/>
                          <a:cs typeface="+mn-cs"/>
                        </a:rPr>
                        <a:t>15,4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5938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Доходы от уплаты акцизов на моторные</a:t>
                      </a:r>
                      <a:r>
                        <a:rPr lang="ru-RU" sz="1400" baseline="0" dirty="0" smtClean="0"/>
                        <a:t> масла</a:t>
                      </a:r>
                      <a:r>
                        <a:rPr lang="ru-RU" sz="1400" dirty="0" smtClean="0"/>
                        <a:t> </a:t>
                      </a:r>
                      <a:endParaRPr lang="ru-RU" sz="14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4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5938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Доходы от уплаты акцизов на автомобильный бензин</a:t>
                      </a:r>
                      <a:endParaRPr lang="ru-RU" sz="14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377000</a:t>
                      </a:r>
                      <a:endParaRPr lang="ru-RU" sz="14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27,1</a:t>
                      </a:r>
                      <a:endParaRPr lang="ru-RU" sz="14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5938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Доходы от уплаты акцизов на прямогонный бензин</a:t>
                      </a:r>
                      <a:endParaRPr lang="ru-RU" sz="14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-46000</a:t>
                      </a:r>
                      <a:endParaRPr lang="ru-RU" sz="14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-3,3</a:t>
                      </a:r>
                      <a:endParaRPr lang="ru-RU" sz="14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59380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Налоги на имущество</a:t>
                      </a:r>
                      <a:endParaRPr lang="ru-RU" sz="15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/>
                        <a:t>119000</a:t>
                      </a:r>
                      <a:endParaRPr lang="ru-RU" sz="1500" b="1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0" dirty="0" smtClean="0">
                          <a:latin typeface="+mn-lt"/>
                          <a:cs typeface="+mn-cs"/>
                        </a:rPr>
                        <a:t>8,5</a:t>
                      </a:r>
                      <a:endParaRPr lang="ru-RU" sz="15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налог на имущество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39000</a:t>
                      </a:r>
                      <a:endParaRPr lang="ru-RU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latin typeface="+mn-lt"/>
                          <a:cs typeface="+mn-cs"/>
                        </a:rPr>
                        <a:t>2,8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земельный налог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80000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latin typeface="+mn-lt"/>
                          <a:cs typeface="+mn-cs"/>
                        </a:rPr>
                        <a:t>5,7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50088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ВСЕГО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1393000</a:t>
                      </a:r>
                      <a:endParaRPr lang="ru-RU" sz="1500" b="1" dirty="0" smtClean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100</a:t>
                      </a:r>
                      <a:endParaRPr lang="ru-RU" sz="1500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4436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0"/>
            <a:ext cx="6696744" cy="504056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налоговых доходов в местный бюджет на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90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68580" indent="0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Новокривошеинского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состоят из следующих поступлений: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использования имущества (арендная плата за пользование имуществом) 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 продажи материальных и нематериальных активов (доходы от продажи основных средств)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рочие поступления от использования имущества (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найм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жилья)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2. Неналоговые </a:t>
            </a:r>
            <a:r>
              <a:rPr lang="ru-RU" dirty="0">
                <a:solidFill>
                  <a:srgbClr val="002060"/>
                </a:solidFill>
              </a:rPr>
              <a:t>доходы</a:t>
            </a:r>
          </a:p>
        </p:txBody>
      </p:sp>
      <p:pic>
        <p:nvPicPr>
          <p:cNvPr id="2052" name="Picture 4" descr="http://zoo-farm.ru/wp-content/uploads/2012/07/kak-vzyat-zemelnyj-uchastok-v-arendu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509120"/>
            <a:ext cx="2088232" cy="178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go32.ru/uploads/posts/2012-12/1355291163_ynie-brakonieri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509120"/>
            <a:ext cx="2160240" cy="180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arenda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1" y="4509120"/>
            <a:ext cx="2088232" cy="1800200"/>
          </a:xfrm>
          <a:prstGeom prst="rect">
            <a:avLst/>
          </a:prstGeom>
        </p:spPr>
      </p:pic>
      <p:pic>
        <p:nvPicPr>
          <p:cNvPr id="9" name="Рисунок 8" descr="f1369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27984" y="4509120"/>
            <a:ext cx="2016224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26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7437182"/>
              </p:ext>
            </p:extLst>
          </p:nvPr>
        </p:nvGraphicFramePr>
        <p:xfrm>
          <a:off x="971601" y="1628800"/>
          <a:ext cx="7344815" cy="29565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528391"/>
                <a:gridCol w="1728192"/>
                <a:gridCol w="20882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 </a:t>
                      </a:r>
                    </a:p>
                    <a:p>
                      <a:pPr algn="ctr"/>
                      <a:r>
                        <a:rPr lang="ru-RU" sz="1400" dirty="0" smtClean="0"/>
                        <a:t>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Удельный вес, %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Доходы</a:t>
                      </a:r>
                      <a:r>
                        <a:rPr lang="ru-RU" sz="1500" baseline="0" dirty="0" smtClean="0"/>
                        <a:t> от сдачи в аренду имущества</a:t>
                      </a:r>
                      <a:endParaRPr lang="ru-RU" sz="15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348000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89,5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Прочие поступления от использования имущества (</a:t>
                      </a:r>
                      <a:r>
                        <a:rPr lang="ru-RU" sz="1500" dirty="0" err="1" smtClean="0"/>
                        <a:t>найм</a:t>
                      </a:r>
                      <a:r>
                        <a:rPr lang="ru-RU" sz="1500" dirty="0" smtClean="0"/>
                        <a:t> жилья)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41000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10,5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Доходы</a:t>
                      </a:r>
                      <a:r>
                        <a:rPr lang="ru-RU" sz="1500" baseline="0" dirty="0" smtClean="0"/>
                        <a:t> от продажи </a:t>
                      </a:r>
                      <a:endParaRPr lang="ru-RU" sz="1500" dirty="0" smtClean="0"/>
                    </a:p>
                    <a:p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основных средств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ВСЕГО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389000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20688"/>
            <a:ext cx="7024744" cy="673144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неналоговых доходов на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20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12777"/>
            <a:ext cx="6777317" cy="2304256"/>
          </a:xfrm>
        </p:spPr>
        <p:txBody>
          <a:bodyPr/>
          <a:lstStyle/>
          <a:p>
            <a:pPr marL="68580" lvl="0" indent="0">
              <a:buClr>
                <a:srgbClr val="94C600"/>
              </a:buClr>
              <a:buNone/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Доходы </a:t>
            </a:r>
            <a:r>
              <a:rPr lang="ru-RU" sz="15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1500" dirty="0" err="1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Новокривошеинского</a:t>
            </a: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безвозмездных поступлений состоят </a:t>
            </a:r>
            <a:r>
              <a:rPr lang="ru-RU" sz="15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следующих поступлений:</a:t>
            </a:r>
          </a:p>
          <a:p>
            <a:pPr lvl="0">
              <a:buClr>
                <a:srgbClr val="94C600"/>
              </a:buClr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на выравнивание бюджетной обеспеченности</a:t>
            </a:r>
            <a:endParaRPr lang="ru-RU" sz="1500" dirty="0">
              <a:solidFill>
                <a:srgbClr val="3E3D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94C600"/>
              </a:buClr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субвенций (на осуществление первичного воинского учета)</a:t>
            </a:r>
            <a:endParaRPr lang="ru-RU" sz="1500" dirty="0">
              <a:solidFill>
                <a:srgbClr val="3E3D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94C600"/>
              </a:buClr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иных межбюджетных трансфертов (из бюджетов Томской области  и </a:t>
            </a:r>
            <a:r>
              <a:rPr lang="ru-RU" sz="1500" dirty="0" err="1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Кривошеинского</a:t>
            </a: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района)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3. Безвозмездные поступления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http://cs413427.vk.me/v413427393/6c7f/vMY_64OER1w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21088"/>
            <a:ext cx="2007495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novostey.com/i4/2014/01/09/6dfa3e2ac8926a4360b5a8eb67e673f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21088"/>
            <a:ext cx="185620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nord-news.ru/img/newsimages/20120402/1_ace3b4cebd9d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21088"/>
            <a:ext cx="1800200" cy="160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52e032871b8b2dfa6932bf26f6008ba7-300xx20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04248" y="4221088"/>
            <a:ext cx="1676669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23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6773661"/>
              </p:ext>
            </p:extLst>
          </p:nvPr>
        </p:nvGraphicFramePr>
        <p:xfrm>
          <a:off x="395536" y="476675"/>
          <a:ext cx="8136904" cy="551102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536504"/>
                <a:gridCol w="1728192"/>
                <a:gridCol w="1872208"/>
              </a:tblGrid>
              <a:tr h="96805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 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Удельный вес, %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30867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Дотации на выравнивание бюджетной обеспеченности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+mn-lt"/>
                          <a:cs typeface="+mn-cs"/>
                        </a:rPr>
                        <a:t>3709000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cs typeface="+mn-cs"/>
                        </a:rPr>
                        <a:t>21,4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30867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Субвенции бюджетам муниципальных образований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+mn-lt"/>
                          <a:cs typeface="+mn-cs"/>
                        </a:rPr>
                        <a:t>102400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cs typeface="+mn-cs"/>
                        </a:rPr>
                        <a:t>0,6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3086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на осуществление первичного воинского учета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+mn-lt"/>
                          <a:cs typeface="+mn-cs"/>
                        </a:rPr>
                        <a:t>102400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+mn-cs"/>
                        </a:rPr>
                        <a:t>0,6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66154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Иные межбюджетные трансферты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13550876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cs typeface="+mn-cs"/>
                        </a:rPr>
                        <a:t>78,0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2227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-обеспечение условий для развития физической культуры и массового спорта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+mn-lt"/>
                          <a:cs typeface="+mn-cs"/>
                        </a:rPr>
                        <a:t>98339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+mn-cs"/>
                        </a:rPr>
                        <a:t>0,6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3086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-на создание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условий для управления многоквартирными домами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137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6553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latin typeface="Times New Roman"/>
                        </a:rPr>
                        <a:t>- на</a:t>
                      </a:r>
                      <a:r>
                        <a:rPr lang="ru-RU" sz="1400" b="0" i="0" u="none" strike="noStrike" baseline="0" dirty="0" smtClean="0">
                          <a:latin typeface="Times New Roman"/>
                        </a:rPr>
                        <a:t> реконструкцию поселкового водопровода в с. </a:t>
                      </a:r>
                      <a:r>
                        <a:rPr lang="ru-RU" sz="1400" b="0" i="0" u="none" strike="noStrike" baseline="0" dirty="0" err="1" smtClean="0">
                          <a:latin typeface="Times New Roman"/>
                        </a:rPr>
                        <a:t>Новокривошеино</a:t>
                      </a:r>
                      <a:r>
                        <a:rPr lang="ru-RU" sz="1400" b="0" i="0" u="none" strike="noStrike" baseline="0" dirty="0" smtClean="0"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baseline="0" dirty="0" err="1" smtClean="0">
                          <a:latin typeface="Times New Roman"/>
                        </a:rPr>
                        <a:t>Кривошеинского</a:t>
                      </a:r>
                      <a:r>
                        <a:rPr lang="ru-RU" sz="1400" b="0" i="0" u="none" strike="noStrike" baseline="0" dirty="0" smtClean="0">
                          <a:latin typeface="Times New Roman"/>
                        </a:rPr>
                        <a:t> района Томской области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13452400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6553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 dirty="0" smtClean="0">
                          <a:latin typeface="Times New Roman"/>
                        </a:rPr>
                        <a:t>ВСЕГО:</a:t>
                      </a:r>
                      <a:endParaRPr lang="ru-RU" sz="1400" b="1" i="1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17362276</a:t>
                      </a:r>
                      <a:endParaRPr lang="ru-RU" sz="1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024744" cy="529128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безвозмездных  поступлений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18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2742</TotalTime>
  <Words>437</Words>
  <Application>Microsoft Office PowerPoint</Application>
  <PresentationFormat>Экран (4:3)</PresentationFormat>
  <Paragraphs>202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БЮДЖЕТ ДЛЯ ГРАЖДАН</vt:lpstr>
      <vt:lpstr>Уважаемые жители Новокривошеинского  сельского поселения!</vt:lpstr>
      <vt:lpstr>Основные показатели</vt:lpstr>
      <vt:lpstr>1. Налоговые доходы</vt:lpstr>
      <vt:lpstr>Поступление налоговых доходов в местный бюджет на 2018 год</vt:lpstr>
      <vt:lpstr>2. Неналоговые доходы</vt:lpstr>
      <vt:lpstr>Поступление неналоговых доходов на 2018 год</vt:lpstr>
      <vt:lpstr>3. Безвозмездные поступления</vt:lpstr>
      <vt:lpstr>Доходы от безвозмездных  поступлений</vt:lpstr>
      <vt:lpstr>4. Расходы</vt:lpstr>
      <vt:lpstr>Осуществление расходов по разделам и подразделам</vt:lpstr>
      <vt:lpstr>Осуществление расходов по разделам и подразделам(продолжение)</vt:lpstr>
      <vt:lpstr>Заключение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USER</cp:lastModifiedBy>
  <cp:revision>519</cp:revision>
  <dcterms:created xsi:type="dcterms:W3CDTF">2014-05-15T13:46:29Z</dcterms:created>
  <dcterms:modified xsi:type="dcterms:W3CDTF">2018-01-10T11:23:53Z</dcterms:modified>
</cp:coreProperties>
</file>